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41"/>
  </p:notesMasterIdLst>
  <p:handoutMasterIdLst>
    <p:handoutMasterId r:id="rId42"/>
  </p:handoutMasterIdLst>
  <p:sldIdLst>
    <p:sldId id="332" r:id="rId3"/>
    <p:sldId id="1827" r:id="rId4"/>
    <p:sldId id="289" r:id="rId5"/>
    <p:sldId id="319" r:id="rId6"/>
    <p:sldId id="320" r:id="rId7"/>
    <p:sldId id="322" r:id="rId8"/>
    <p:sldId id="323" r:id="rId9"/>
    <p:sldId id="324" r:id="rId10"/>
    <p:sldId id="329" r:id="rId11"/>
    <p:sldId id="262" r:id="rId12"/>
    <p:sldId id="258" r:id="rId13"/>
    <p:sldId id="259" r:id="rId14"/>
    <p:sldId id="333" r:id="rId15"/>
    <p:sldId id="334" r:id="rId16"/>
    <p:sldId id="263" r:id="rId17"/>
    <p:sldId id="265" r:id="rId18"/>
    <p:sldId id="264" r:id="rId19"/>
    <p:sldId id="266" r:id="rId20"/>
    <p:sldId id="267" r:id="rId21"/>
    <p:sldId id="268" r:id="rId22"/>
    <p:sldId id="269" r:id="rId23"/>
    <p:sldId id="270" r:id="rId24"/>
    <p:sldId id="271" r:id="rId25"/>
    <p:sldId id="1823" r:id="rId26"/>
    <p:sldId id="1825" r:id="rId27"/>
    <p:sldId id="273" r:id="rId28"/>
    <p:sldId id="274" r:id="rId29"/>
    <p:sldId id="272" r:id="rId30"/>
    <p:sldId id="279" r:id="rId31"/>
    <p:sldId id="330" r:id="rId32"/>
    <p:sldId id="331" r:id="rId33"/>
    <p:sldId id="326" r:id="rId34"/>
    <p:sldId id="327" r:id="rId35"/>
    <p:sldId id="328" r:id="rId36"/>
    <p:sldId id="282" r:id="rId37"/>
    <p:sldId id="283" r:id="rId38"/>
    <p:sldId id="284" r:id="rId39"/>
    <p:sldId id="285" r:id="rId40"/>
  </p:sldIdLst>
  <p:sldSz cx="12188825" cy="6858000"/>
  <p:notesSz cx="7010400" cy="9296400"/>
  <p:defaultTextStyle>
    <a:defPPr>
      <a:defRPr lang="en-US">
        <a:uFillTx/>
      </a:defRPr>
    </a:defPPr>
    <a:lvl1pPr algn="l" rtl="0" fontAlgn="base">
      <a:spcBef>
        <a:spcPct val="0"/>
      </a:spcBef>
      <a:spcAft>
        <a:spcPct val="0"/>
      </a:spcAft>
      <a:defRPr kern="1200">
        <a:solidFill>
          <a:schemeClr val="tx1"/>
        </a:solidFill>
        <a:uFillTx/>
        <a:latin typeface="Arial" charset="0"/>
        <a:ea typeface="+mn-ea"/>
        <a:cs typeface="Arial" charset="0"/>
      </a:defRPr>
    </a:lvl1pPr>
    <a:lvl2pPr marL="457200" algn="l" rtl="0" fontAlgn="base">
      <a:spcBef>
        <a:spcPct val="0"/>
      </a:spcBef>
      <a:spcAft>
        <a:spcPct val="0"/>
      </a:spcAft>
      <a:defRPr kern="1200">
        <a:solidFill>
          <a:schemeClr val="tx1"/>
        </a:solidFill>
        <a:uFillTx/>
        <a:latin typeface="Arial" charset="0"/>
        <a:ea typeface="+mn-ea"/>
        <a:cs typeface="Arial" charset="0"/>
      </a:defRPr>
    </a:lvl2pPr>
    <a:lvl3pPr marL="914400" algn="l" rtl="0" fontAlgn="base">
      <a:spcBef>
        <a:spcPct val="0"/>
      </a:spcBef>
      <a:spcAft>
        <a:spcPct val="0"/>
      </a:spcAft>
      <a:defRPr kern="1200">
        <a:solidFill>
          <a:schemeClr val="tx1"/>
        </a:solidFill>
        <a:uFillTx/>
        <a:latin typeface="Arial" charset="0"/>
        <a:ea typeface="+mn-ea"/>
        <a:cs typeface="Arial" charset="0"/>
      </a:defRPr>
    </a:lvl3pPr>
    <a:lvl4pPr marL="1371600" algn="l" rtl="0" fontAlgn="base">
      <a:spcBef>
        <a:spcPct val="0"/>
      </a:spcBef>
      <a:spcAft>
        <a:spcPct val="0"/>
      </a:spcAft>
      <a:defRPr kern="1200">
        <a:solidFill>
          <a:schemeClr val="tx1"/>
        </a:solidFill>
        <a:uFillTx/>
        <a:latin typeface="Arial" charset="0"/>
        <a:ea typeface="+mn-ea"/>
        <a:cs typeface="Arial" charset="0"/>
      </a:defRPr>
    </a:lvl4pPr>
    <a:lvl5pPr marL="1828800" algn="l" rtl="0" fontAlgn="base">
      <a:spcBef>
        <a:spcPct val="0"/>
      </a:spcBef>
      <a:spcAft>
        <a:spcPct val="0"/>
      </a:spcAft>
      <a:defRPr kern="1200">
        <a:solidFill>
          <a:schemeClr val="tx1"/>
        </a:solidFill>
        <a:uFillTx/>
        <a:latin typeface="Arial" charset="0"/>
        <a:ea typeface="+mn-ea"/>
        <a:cs typeface="Arial" charset="0"/>
      </a:defRPr>
    </a:lvl5pPr>
    <a:lvl6pPr marL="2286000" algn="l" defTabSz="914400" rtl="0" eaLnBrk="1" latinLnBrk="0" hangingPunct="1">
      <a:defRPr kern="1200">
        <a:solidFill>
          <a:schemeClr val="tx1"/>
        </a:solidFill>
        <a:uFillTx/>
        <a:latin typeface="Arial" charset="0"/>
        <a:ea typeface="+mn-ea"/>
        <a:cs typeface="Arial" charset="0"/>
      </a:defRPr>
    </a:lvl6pPr>
    <a:lvl7pPr marL="2743200" algn="l" defTabSz="914400" rtl="0" eaLnBrk="1" latinLnBrk="0" hangingPunct="1">
      <a:defRPr kern="1200">
        <a:solidFill>
          <a:schemeClr val="tx1"/>
        </a:solidFill>
        <a:uFillTx/>
        <a:latin typeface="Arial" charset="0"/>
        <a:ea typeface="+mn-ea"/>
        <a:cs typeface="Arial" charset="0"/>
      </a:defRPr>
    </a:lvl7pPr>
    <a:lvl8pPr marL="3200400" algn="l" defTabSz="914400" rtl="0" eaLnBrk="1" latinLnBrk="0" hangingPunct="1">
      <a:defRPr kern="1200">
        <a:solidFill>
          <a:schemeClr val="tx1"/>
        </a:solidFill>
        <a:uFillTx/>
        <a:latin typeface="Arial" charset="0"/>
        <a:ea typeface="+mn-ea"/>
        <a:cs typeface="Arial" charset="0"/>
      </a:defRPr>
    </a:lvl8pPr>
    <a:lvl9pPr marL="3657600" algn="l" defTabSz="914400" rtl="0" eaLnBrk="1" latinLnBrk="0" hangingPunct="1">
      <a:defRPr kern="1200">
        <a:solidFill>
          <a:schemeClr val="tx1"/>
        </a:solidFill>
        <a:uFillTx/>
        <a:latin typeface="Arial" charset="0"/>
        <a:ea typeface="+mn-ea"/>
        <a:cs typeface="Arial" charset="0"/>
      </a:defRPr>
    </a:lvl9pPr>
  </p:defaultTextStyle>
  <p:extLst>
    <p:ext uri="{EFAFB233-063F-42B5-8137-9DF3F51BA10A}">
      <p15:sldGuideLst xmlns:p15="http://schemas.microsoft.com/office/powerpoint/2012/main">
        <p15:guide id="1" orient="horz" pos="4153">
          <p15:clr>
            <a:srgbClr val="A4A3A4"/>
          </p15:clr>
        </p15:guide>
        <p15:guide id="2" pos="282">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holdt, David"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rgbClr val="00000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rgbClr val="00000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rgbClr val="00000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rgbClr val="00000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rgbClr val="00000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srgbClr val="000000"/>
        </a:fontRef>
        <a:schemeClr val="lt1"/>
      </a:tcTxStyle>
      <a:tcStyle>
        <a:tcBdr/>
        <a:fill>
          <a:solidFill>
            <a:schemeClr val="accent3"/>
          </a:solidFill>
        </a:fill>
      </a:tcStyle>
    </a:lastCol>
    <a:firstCol>
      <a:tcTxStyle b="on">
        <a:fontRef idx="minor">
          <a:srgbClr val="000000"/>
        </a:fontRef>
        <a:schemeClr val="lt1"/>
      </a:tcTxStyle>
      <a:tcStyle>
        <a:tcBdr/>
        <a:fill>
          <a:solidFill>
            <a:schemeClr val="accent3"/>
          </a:solidFill>
        </a:fill>
      </a:tcStyle>
    </a:firstCol>
    <a:lastRow>
      <a:tcTxStyle b="on">
        <a:fontRef idx="minor">
          <a:srgbClr val="000000"/>
        </a:fontRef>
        <a:schemeClr val="lt1"/>
      </a:tcTxStyle>
      <a:tcStyle>
        <a:tcBdr>
          <a:top>
            <a:ln w="38100" cmpd="sng">
              <a:solidFill>
                <a:schemeClr val="lt1"/>
              </a:solidFill>
            </a:ln>
          </a:top>
        </a:tcBdr>
        <a:fill>
          <a:solidFill>
            <a:schemeClr val="accent3"/>
          </a:solidFill>
        </a:fill>
      </a:tcStyle>
    </a:lastRow>
    <a:firstRow>
      <a:tcTxStyle b="on">
        <a:fontRef idx="minor">
          <a:srgbClr val="000000"/>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rgbClr val="00000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5" autoAdjust="0"/>
    <p:restoredTop sz="95701" autoAdjust="0"/>
  </p:normalViewPr>
  <p:slideViewPr>
    <p:cSldViewPr snapToGrid="0" showGuides="1">
      <p:cViewPr varScale="1">
        <p:scale>
          <a:sx n="116" d="100"/>
          <a:sy n="116" d="100"/>
        </p:scale>
        <p:origin x="715" y="77"/>
      </p:cViewPr>
      <p:guideLst>
        <p:guide orient="horz" pos="4153"/>
        <p:guide pos="28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0B842F42-2CE9-4E35-95C1-410DC08A50B1}" type="datetimeFigureOut">
              <a:rPr lang="en-US" smtClean="0">
                <a:uFillTx/>
              </a:rPr>
              <a:t>11/1/2020</a:t>
            </a:fld>
            <a:endParaRPr lang="en-US" dirty="0">
              <a:uFillTx/>
            </a:endParaRPr>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26F2E89A-4FDF-4617-8DDF-BE2769EE821E}" type="slidenum">
              <a:rPr lang="en-US" smtClean="0">
                <a:uFillTx/>
              </a:rPr>
              <a:t>‹#›</a:t>
            </a:fld>
            <a:endParaRPr lang="en-US" dirty="0">
              <a:uFillTx/>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uFillTx/>
              </a:defRPr>
            </a:lvl1pPr>
          </a:lstStyle>
          <a:p>
            <a:fld id="{6F282904-F315-4730-8D91-37D99E141A6F}" type="datetimeFigureOut">
              <a:rPr lang="en-US" smtClean="0">
                <a:uFillTx/>
              </a:rPr>
              <a:t>11/1/2020</a:t>
            </a:fld>
            <a:endParaRPr lang="en-US" dirty="0">
              <a:uFillTx/>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uFillTx/>
              </a:defRPr>
            </a:lvl1pPr>
          </a:lstStyle>
          <a:p>
            <a:fld id="{54E672D7-8E2D-4611-973D-F4591A707C34}"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34</a:t>
            </a:fld>
            <a:endParaRPr lang="en-US"/>
          </a:p>
        </p:txBody>
      </p:sp>
    </p:spTree>
    <p:extLst>
      <p:ext uri="{BB962C8B-B14F-4D97-AF65-F5344CB8AC3E}">
        <p14:creationId xmlns:p14="http://schemas.microsoft.com/office/powerpoint/2010/main" val="102582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sp>
        <p:nvSpPr>
          <p:cNvPr id="3" name="Subtitle 2"/>
          <p:cNvSpPr>
            <a:spLocks noGrp="1"/>
          </p:cNvSpPr>
          <p:nvPr userDrawn="1">
            <p:ph type="subTitle" idx="1"/>
          </p:nvPr>
        </p:nvSpPr>
        <p:spPr>
          <a:xfrm>
            <a:off x="365760" y="1903575"/>
            <a:ext cx="6962456" cy="2778498"/>
          </a:xfrm>
        </p:spPr>
        <p:txBody>
          <a:bodyPr/>
          <a:lstStyle>
            <a:lvl1pPr marL="0" indent="0" algn="l">
              <a:buNone/>
              <a:defRPr sz="2400">
                <a:solidFill>
                  <a:schemeClr val="tx1"/>
                </a:solidFill>
                <a:uFillTx/>
                <a:latin typeface="Arial" panose="020B0604020202020204" pitchFamily="34" charset="0"/>
                <a:cs typeface="Arial" panose="020B0604020202020204" pitchFamily="34" charset="0"/>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dirty="0">
                <a:uFillTx/>
              </a:rPr>
              <a:t>Click to edit Master subtitle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pic>
        <p:nvPicPr>
          <p:cNvPr id="16" name="Picture 15"/>
          <p:cNvPicPr>
            <a:picLocks noChangeAspect="1"/>
          </p:cNvPicPr>
          <p:nvPr userDrawn="1"/>
        </p:nvPicPr>
        <p:blipFill>
          <a:blip r:embed="rId3" cstate="print"/>
          <a:stretch>
            <a:fillRect/>
          </a:stretch>
        </p:blipFill>
        <p:spPr>
          <a:xfrm>
            <a:off x="2646465" y="6234272"/>
            <a:ext cx="2588698" cy="430836"/>
          </a:xfrm>
          <a:prstGeom prst="rect">
            <a:avLst/>
          </a:prstGeom>
        </p:spPr>
      </p:pic>
      <p:pic>
        <p:nvPicPr>
          <p:cNvPr id="17" name="Picture 16"/>
          <p:cNvPicPr>
            <a:picLocks noChangeAspect="1"/>
          </p:cNvPicPr>
          <p:nvPr userDrawn="1"/>
        </p:nvPicPr>
        <p:blipFill rotWithShape="1">
          <a:blip r:embed="rId4" cstate="print"/>
          <a:srcRect b="70693"/>
          <a:stretch/>
        </p:blipFill>
        <p:spPr>
          <a:xfrm>
            <a:off x="335845" y="6219281"/>
            <a:ext cx="1469261" cy="460818"/>
          </a:xfrm>
          <a:prstGeom prst="rect">
            <a:avLst/>
          </a:prstGeom>
        </p:spPr>
      </p:pic>
      <p:pic>
        <p:nvPicPr>
          <p:cNvPr id="18" name="Picture 17" descr="IDEAS_logo.png"/>
          <p:cNvPicPr>
            <a:picLocks noChangeAspect="1"/>
          </p:cNvPicPr>
          <p:nvPr userDrawn="1"/>
        </p:nvPicPr>
        <p:blipFill>
          <a:blip r:embed="rId5" cstate="print"/>
          <a:stretch>
            <a:fillRect/>
          </a:stretch>
        </p:blipFill>
        <p:spPr>
          <a:xfrm>
            <a:off x="7027425" y="6133571"/>
            <a:ext cx="1845330" cy="6400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114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7560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057808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1779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4862" y="6513223"/>
            <a:ext cx="4059169" cy="218473"/>
          </a:xfrm>
          <a:prstGeom prst="rect">
            <a:avLst/>
          </a:prstGeom>
        </p:spPr>
        <p:txBody>
          <a:bodyPr/>
          <a:lstStyle>
            <a:lvl1pPr>
              <a:defRPr sz="1200">
                <a:latin typeface="Calibri"/>
                <a:cs typeface="Calibri"/>
              </a:defRPr>
            </a:lvl1pPr>
          </a:lstStyle>
          <a:p>
            <a:r>
              <a:rPr lang="en-US" dirty="0"/>
              <a:t>ATPESC, August 2017</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82044" y="6417642"/>
            <a:ext cx="1086190" cy="376761"/>
          </a:xfrm>
          <a:prstGeom prst="rect">
            <a:avLst/>
          </a:prstGeom>
        </p:spPr>
      </p:pic>
    </p:spTree>
    <p:extLst>
      <p:ext uri="{BB962C8B-B14F-4D97-AF65-F5344CB8AC3E}">
        <p14:creationId xmlns:p14="http://schemas.microsoft.com/office/powerpoint/2010/main" val="289395415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endParaRPr lang="en-US" dirty="0"/>
          </a:p>
        </p:txBody>
      </p:sp>
    </p:spTree>
    <p:extLst>
      <p:ext uri="{BB962C8B-B14F-4D97-AF65-F5344CB8AC3E}">
        <p14:creationId xmlns:p14="http://schemas.microsoft.com/office/powerpoint/2010/main" val="36589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nchor="t" anchorCtr="0"/>
          <a:lstStyle/>
          <a:p>
            <a:r>
              <a:rPr lang="en-US" dirty="0">
                <a:uFillTx/>
              </a:rPr>
              <a:t>Click to edit Master title style</a:t>
            </a:r>
          </a:p>
        </p:txBody>
      </p:sp>
      <p:sp>
        <p:nvSpPr>
          <p:cNvPr id="3" name="Content Placeholder 2"/>
          <p:cNvSpPr>
            <a:spLocks noGrp="1"/>
          </p:cNvSpPr>
          <p:nvPr>
            <p:ph idx="1"/>
          </p:nvPr>
        </p:nvSpPr>
        <p:spPr>
          <a:xfrm>
            <a:off x="365760" y="1615440"/>
            <a:ext cx="11369809" cy="4047778"/>
          </a:xfrm>
        </p:spPr>
        <p:txBody>
          <a:bodyPr/>
          <a:lstStyle>
            <a:lvl1pPr>
              <a:defRPr>
                <a:uFillTx/>
                <a:latin typeface="Arial" panose="020B0604020202020204" pitchFamily="34" charset="0"/>
                <a:cs typeface="Arial" panose="020B0604020202020204" pitchFamily="34" charset="0"/>
              </a:defRPr>
            </a:lvl1pPr>
            <a:lvl2pPr>
              <a:defRPr>
                <a:uFillTx/>
                <a:latin typeface="Arial" panose="020B0604020202020204" pitchFamily="34" charset="0"/>
                <a:cs typeface="Arial" panose="020B0604020202020204" pitchFamily="34" charset="0"/>
              </a:defRPr>
            </a:lvl2pPr>
            <a:lvl3pPr>
              <a:defRPr>
                <a:uFillTx/>
                <a:latin typeface="Arial" panose="020B0604020202020204" pitchFamily="34" charset="0"/>
                <a:cs typeface="Arial" panose="020B0604020202020204" pitchFamily="34" charset="0"/>
              </a:defRPr>
            </a:lvl3pPr>
            <a:lvl4pPr>
              <a:defRPr>
                <a:uFillTx/>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uFillTx/>
                <a:latin typeface="Arial" panose="020B0604020202020204" pitchFamily="34" charset="0"/>
                <a:cs typeface="Arial" panose="020B0604020202020204" pitchFamily="34" charset="0"/>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877824"/>
          </a:xfrm>
        </p:spPr>
        <p:txBody>
          <a:bodyPr/>
          <a:lstStyle>
            <a:lvl1pPr>
              <a:defRPr>
                <a:uFillTx/>
              </a:defRPr>
            </a:lvl1pPr>
          </a:lstStyle>
          <a:p>
            <a:r>
              <a:rPr lang="en-US" dirty="0">
                <a:uFillTx/>
              </a:rPr>
              <a:t>Click to edit Master title style</a:t>
            </a:r>
          </a:p>
        </p:txBody>
      </p:sp>
      <p:sp>
        <p:nvSpPr>
          <p:cNvPr id="3" name="Text Placeholder 2"/>
          <p:cNvSpPr>
            <a:spLocks noGrp="1"/>
          </p:cNvSpPr>
          <p:nvPr>
            <p:ph type="body" idx="1"/>
          </p:nvPr>
        </p:nvSpPr>
        <p:spPr>
          <a:xfrm>
            <a:off x="365760" y="1553612"/>
            <a:ext cx="5588582"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365760" y="2379194"/>
            <a:ext cx="5588582"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buFont typeface="Arial" panose="020B0604020202020204" pitchFamily="34" charset="0"/>
              <a:buChar char="•"/>
              <a:defRPr sz="18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6191755" y="1553612"/>
            <a:ext cx="5531934" cy="821190"/>
          </a:xfrm>
        </p:spPr>
        <p:txBody>
          <a:bodyPr anchor="b"/>
          <a:lstStyle>
            <a:lvl1pPr marL="0" indent="0">
              <a:buNone/>
              <a:defRPr sz="2400" b="1">
                <a:solidFill>
                  <a:schemeClr val="tx2"/>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6191755" y="2379194"/>
            <a:ext cx="5531934" cy="3373229"/>
          </a:xfrm>
        </p:spPr>
        <p:txBody>
          <a:bodyPr/>
          <a:lstStyle>
            <a:lvl1pPr>
              <a:defRPr sz="2400">
                <a:uFillTx/>
              </a:defRPr>
            </a:lvl1pPr>
            <a:lvl2pPr>
              <a:defRPr sz="2000">
                <a:uFillTx/>
              </a:defRPr>
            </a:lvl2pPr>
            <a:lvl3pPr>
              <a:defRPr sz="1800">
                <a:uFillTx/>
              </a:defRPr>
            </a:lvl3pPr>
            <a:lvl4pPr>
              <a:defRPr sz="1600">
                <a:uFillTx/>
              </a:defRPr>
            </a:lvl4pPr>
            <a:lvl5pPr marL="1482725" indent="-222250">
              <a:defRPr lang="en-US" sz="1800" kern="1200" dirty="0">
                <a:solidFill>
                  <a:schemeClr val="tx1"/>
                </a:solidFill>
                <a:uFillTx/>
                <a:latin typeface="+mn-lt"/>
                <a:ea typeface="+mn-ea"/>
                <a:cs typeface="+mn-cs"/>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sp>
        <p:nvSpPr>
          <p:cNvPr id="22" name="Rectangle 21"/>
          <p:cNvSpPr>
            <a:spLocks/>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uFillTx/>
                <a:latin typeface="+mn-lt"/>
              </a:defRPr>
            </a:lvl1pPr>
          </a:lstStyle>
          <a:p>
            <a:r>
              <a:rPr lang="en-US" dirty="0">
                <a:uFillTx/>
              </a:rPr>
              <a:t>Click to edit Master title style</a:t>
            </a:r>
          </a:p>
        </p:txBody>
      </p:sp>
      <p:pic>
        <p:nvPicPr>
          <p:cNvPr id="12" name="Picture 11"/>
          <p:cNvPicPr>
            <a:picLocks noChangeAspect="1"/>
          </p:cNvPicPr>
          <p:nvPr userDrawn="1"/>
        </p:nvPicPr>
        <p:blipFill>
          <a:blip r:embed="rId2" cstate="print"/>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5" name="Rectangle 14"/>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9" name="Rectangle 18"/>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877824"/>
          </a:xfrm>
        </p:spPr>
        <p:txBody>
          <a:bodyPr/>
          <a:lstStyle/>
          <a:p>
            <a:r>
              <a:rPr lang="en-US" dirty="0">
                <a:uFillTx/>
              </a:rPr>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324" y="2743200"/>
            <a:ext cx="9495011"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88825"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675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324" y="1600200"/>
            <a:ext cx="10360501"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324" y="1600200"/>
            <a:ext cx="10157354"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675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514169" y="6435568"/>
            <a:ext cx="4059169" cy="218473"/>
          </a:xfrm>
          <a:prstGeom prst="rect">
            <a:avLst/>
          </a:prstGeom>
        </p:spPr>
        <p:txBody>
          <a:bodyPr/>
          <a:lstStyle>
            <a:lvl1pPr algn="l">
              <a:defRPr sz="1200">
                <a:latin typeface="Calibri"/>
                <a:cs typeface="Calibri"/>
              </a:defRPr>
            </a:lvl1pPr>
          </a:lstStyle>
          <a:p>
            <a:endParaRPr lang="en-US" dirty="0">
              <a:latin typeface="Arial" pitchFamily="34" charset="0"/>
              <a:cs typeface="Arial" pitchFamily="34" charset="0"/>
            </a:endParaRP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30747" y="6236786"/>
            <a:ext cx="1401117" cy="485998"/>
          </a:xfrm>
          <a:prstGeom prst="rect">
            <a:avLst/>
          </a:prstGeom>
        </p:spPr>
      </p:pic>
      <p:pic>
        <p:nvPicPr>
          <p:cNvPr id="12" name="Picture 11">
            <a:extLst>
              <a:ext uri="{FF2B5EF4-FFF2-40B4-BE49-F238E27FC236}">
                <a16:creationId xmlns:a16="http://schemas.microsoft.com/office/drawing/2014/main" id="{D43F2E29-D923-E449-87DA-691D3382DA10}"/>
              </a:ext>
            </a:extLst>
          </p:cNvPr>
          <p:cNvPicPr>
            <a:picLocks noChangeAspect="1"/>
          </p:cNvPicPr>
          <p:nvPr userDrawn="1"/>
        </p:nvPicPr>
        <p:blipFill>
          <a:blip r:embed="rId3" cstate="print"/>
          <a:stretch>
            <a:fillRect/>
          </a:stretch>
        </p:blipFill>
        <p:spPr>
          <a:xfrm>
            <a:off x="9426619" y="6115528"/>
            <a:ext cx="2366963" cy="640080"/>
          </a:xfrm>
          <a:prstGeom prst="rect">
            <a:avLst/>
          </a:prstGeom>
        </p:spPr>
      </p:pic>
      <p:sp>
        <p:nvSpPr>
          <p:cNvPr id="14" name="Rectangle 6">
            <a:extLst>
              <a:ext uri="{FF2B5EF4-FFF2-40B4-BE49-F238E27FC236}">
                <a16:creationId xmlns:a16="http://schemas.microsoft.com/office/drawing/2014/main" id="{96FBCAFB-8167-4C4C-9FAA-536E2379E788}"/>
              </a:ext>
            </a:extLst>
          </p:cNvPr>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spTree>
    <p:extLst>
      <p:ext uri="{BB962C8B-B14F-4D97-AF65-F5344CB8AC3E}">
        <p14:creationId xmlns:p14="http://schemas.microsoft.com/office/powerpoint/2010/main" val="62108403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49555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50900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2.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760" y="411480"/>
            <a:ext cx="11376442" cy="510909"/>
          </a:xfrm>
          <a:prstGeom prst="rect">
            <a:avLst/>
          </a:prstGeom>
          <a:noFill/>
          <a:ln w="9525">
            <a:noFill/>
            <a:miter lim="800000"/>
          </a:ln>
        </p:spPr>
        <p:txBody>
          <a:bodyPr vert="horz" wrap="square" lIns="91440" tIns="45720" rIns="91440" bIns="45720" numCol="1" anchor="t" anchorCtr="0" compatLnSpc="1">
            <a:prstTxWarp prst="textNoShape">
              <a:avLst/>
            </a:prstTxWarp>
            <a:spAutoFit/>
          </a:bodyPr>
          <a:lstStyle/>
          <a:p>
            <a:pPr lvl="0"/>
            <a:r>
              <a:rPr lang="en-US" dirty="0">
                <a:uFillTx/>
              </a:rPr>
              <a:t>Click to edit Master title style</a:t>
            </a:r>
          </a:p>
        </p:txBody>
      </p:sp>
      <p:sp>
        <p:nvSpPr>
          <p:cNvPr id="1027" name="Text Placeholder 2"/>
          <p:cNvSpPr>
            <a:spLocks noGrp="1"/>
          </p:cNvSpPr>
          <p:nvPr>
            <p:ph type="body" idx="1"/>
          </p:nvPr>
        </p:nvSpPr>
        <p:spPr bwMode="auto">
          <a:xfrm>
            <a:off x="365760" y="1623066"/>
            <a:ext cx="11376442" cy="4040923"/>
          </a:xfrm>
          <a:prstGeom prst="rect">
            <a:avLst/>
          </a:prstGeom>
          <a:noFill/>
          <a:ln w="9525">
            <a:noFill/>
            <a:miter lim="800000"/>
          </a:ln>
        </p:spPr>
        <p:txBody>
          <a:bodyPr vert="horz" wrap="square" lIns="91440" tIns="45720" rIns="91440" bIns="45720" numCol="1" anchor="t" anchorCtr="0" compatLnSpc="1">
            <a:prstTxWarp prst="textNoShape">
              <a:avLst/>
            </a:prstTxWarp>
            <a:noAutofit/>
          </a:body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pic>
        <p:nvPicPr>
          <p:cNvPr id="13" name="Picture 12"/>
          <p:cNvPicPr>
            <a:picLocks noChangeAspect="1"/>
          </p:cNvPicPr>
          <p:nvPr userDrawn="1"/>
        </p:nvPicPr>
        <p:blipFill>
          <a:blip r:embed="rId9" cstate="print"/>
          <a:stretch>
            <a:fillRect/>
          </a:stretch>
        </p:blipFill>
        <p:spPr>
          <a:xfrm>
            <a:off x="9236773" y="6033555"/>
            <a:ext cx="2366963" cy="640080"/>
          </a:xfrm>
          <a:prstGeom prst="rect">
            <a:avLst/>
          </a:prstGeom>
        </p:spPr>
      </p:pic>
      <p:grpSp>
        <p:nvGrpSpPr>
          <p:cNvPr id="15" name="Group 14"/>
          <p:cNvGrpSpPr/>
          <p:nvPr userDrawn="1"/>
        </p:nvGrpSpPr>
        <p:grpSpPr>
          <a:xfrm>
            <a:off x="-4595" y="6830568"/>
            <a:ext cx="12198096" cy="27432"/>
            <a:chOff x="-9675" y="6830568"/>
            <a:chExt cx="9176303" cy="27432"/>
          </a:xfrm>
        </p:grpSpPr>
        <p:sp>
          <p:nvSpPr>
            <p:cNvPr id="16" name="Rectangle 15"/>
            <p:cNvSpPr>
              <a:spLocks/>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17" name="Rectangle 16"/>
            <p:cNvSpPr>
              <a:spLocks/>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lvl="0" algn="ctr">
                <a:lnSpc>
                  <a:spcPct val="90000"/>
                </a:lnSpc>
              </a:pPr>
              <a:endParaRPr lang="en-US" dirty="0">
                <a:solidFill>
                  <a:schemeClr val="tx1"/>
                </a:solidFill>
                <a:uFillTx/>
              </a:endParaRPr>
            </a:p>
          </p:txBody>
        </p:sp>
      </p:grpSp>
      <p:sp>
        <p:nvSpPr>
          <p:cNvPr id="8" name="Rectangle 256"/>
          <p:cNvSpPr txBox="1">
            <a:spLocks noChangeArrowheads="1"/>
          </p:cNvSpPr>
          <p:nvPr userDrawn="1"/>
        </p:nvSpPr>
        <p:spPr>
          <a:xfrm>
            <a:off x="363828" y="6449464"/>
            <a:ext cx="3422561" cy="213042"/>
          </a:xfrm>
          <a:prstGeom prst="rect">
            <a:avLst/>
          </a:prstGeom>
        </p:spPr>
        <p:txBody>
          <a:bodyPr anchor="ctr"/>
          <a:lstStyle/>
          <a:p>
            <a:pPr algn="l"/>
            <a:endParaRPr lang="en-US" sz="1000" dirty="0">
              <a:solidFill>
                <a:schemeClr val="tx1"/>
              </a:solidFill>
              <a:uFillTx/>
              <a:latin typeface="Arial" pitchFamily="34" charset="0"/>
              <a:cs typeface="Arial" pitchFamily="34" charset="0"/>
            </a:endParaRPr>
          </a:p>
        </p:txBody>
      </p:sp>
      <p:sp>
        <p:nvSpPr>
          <p:cNvPr id="9" name="Rectangle 6"/>
          <p:cNvSpPr>
            <a:spLocks noChangeArrowheads="1"/>
          </p:cNvSpPr>
          <p:nvPr userDrawn="1"/>
        </p:nvSpPr>
        <p:spPr bwMode="auto">
          <a:xfrm flipH="1">
            <a:off x="163375" y="6479785"/>
            <a:ext cx="210301" cy="152400"/>
          </a:xfrm>
          <a:prstGeom prst="rect">
            <a:avLst/>
          </a:prstGeom>
          <a:noFill/>
          <a:ln w="9525">
            <a:noFill/>
            <a:miter lim="800000"/>
          </a:ln>
          <a:effectLst/>
        </p:spPr>
        <p:txBody>
          <a:bodyPr lIns="0" tIns="0" rIns="0" bIns="0"/>
          <a:lstStyle/>
          <a:p>
            <a:pPr algn="r" defTabSz="173038">
              <a:lnSpc>
                <a:spcPct val="90000"/>
              </a:lnSpc>
              <a:defRPr>
                <a:uFillTx/>
              </a:defRPr>
            </a:pPr>
            <a:fld id="{040BB257-551A-4736-B50F-DCF1BA034C06}" type="slidenum">
              <a:rPr lang="en-US" sz="1000" smtClean="0">
                <a:solidFill>
                  <a:schemeClr val="tx1"/>
                </a:solidFill>
                <a:uFillTx/>
                <a:latin typeface="Arial" pitchFamily="34" charset="0"/>
                <a:cs typeface="Arial" pitchFamily="34" charset="0"/>
              </a:rPr>
              <a:pPr algn="r" defTabSz="173038">
                <a:lnSpc>
                  <a:spcPct val="90000"/>
                </a:lnSpc>
                <a:defRPr>
                  <a:uFillTx/>
                </a:defRPr>
              </a:pPr>
              <a:t>‹#›</a:t>
            </a:fld>
            <a:endParaRPr lang="en-US" sz="1000" dirty="0">
              <a:solidFill>
                <a:schemeClr val="tx1"/>
              </a:solidFill>
              <a:uFillTx/>
              <a:latin typeface="Arial" pitchFamily="34" charset="0"/>
              <a:cs typeface="Arial" pitchFamily="34" charset="0"/>
            </a:endParaRPr>
          </a:p>
        </p:txBody>
      </p:sp>
      <p:pic>
        <p:nvPicPr>
          <p:cNvPr id="11" name="Picture 10" descr="IDEAS_logo.png"/>
          <p:cNvPicPr>
            <a:picLocks noChangeAspect="1"/>
          </p:cNvPicPr>
          <p:nvPr userDrawn="1"/>
        </p:nvPicPr>
        <p:blipFill>
          <a:blip r:embed="rId10" cstate="print"/>
          <a:stretch>
            <a:fillRect/>
          </a:stretch>
        </p:blipFill>
        <p:spPr>
          <a:xfrm>
            <a:off x="7027425" y="6069275"/>
            <a:ext cx="1845330" cy="6400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uFillTx/>
          <a:latin typeface="+mn-lt"/>
          <a:ea typeface="+mj-ea"/>
          <a:cs typeface="+mj-cs"/>
        </a:defRPr>
      </a:lvl1pPr>
      <a:lvl2pPr algn="l" rtl="0" eaLnBrk="1" fontAlgn="base" hangingPunct="1">
        <a:lnSpc>
          <a:spcPct val="85000"/>
        </a:lnSpc>
        <a:spcBef>
          <a:spcPct val="0"/>
        </a:spcBef>
        <a:spcAft>
          <a:spcPct val="0"/>
        </a:spcAft>
        <a:defRPr sz="3000">
          <a:solidFill>
            <a:srgbClr val="006C3A"/>
          </a:solidFill>
          <a:uFillTx/>
          <a:latin typeface="Arial Black" pitchFamily="34" charset="0"/>
        </a:defRPr>
      </a:lvl2pPr>
      <a:lvl3pPr algn="l" rtl="0" eaLnBrk="1" fontAlgn="base" hangingPunct="1">
        <a:lnSpc>
          <a:spcPct val="85000"/>
        </a:lnSpc>
        <a:spcBef>
          <a:spcPct val="0"/>
        </a:spcBef>
        <a:spcAft>
          <a:spcPct val="0"/>
        </a:spcAft>
        <a:defRPr sz="3000">
          <a:solidFill>
            <a:srgbClr val="006C3A"/>
          </a:solidFill>
          <a:uFillTx/>
          <a:latin typeface="Arial Black" pitchFamily="34" charset="0"/>
        </a:defRPr>
      </a:lvl3pPr>
      <a:lvl4pPr algn="l" rtl="0" eaLnBrk="1" fontAlgn="base" hangingPunct="1">
        <a:lnSpc>
          <a:spcPct val="85000"/>
        </a:lnSpc>
        <a:spcBef>
          <a:spcPct val="0"/>
        </a:spcBef>
        <a:spcAft>
          <a:spcPct val="0"/>
        </a:spcAft>
        <a:defRPr sz="3000">
          <a:solidFill>
            <a:srgbClr val="006C3A"/>
          </a:solidFill>
          <a:uFillTx/>
          <a:latin typeface="Arial Black" pitchFamily="34" charset="0"/>
        </a:defRPr>
      </a:lvl4pPr>
      <a:lvl5pPr algn="l" rtl="0" eaLnBrk="1" fontAlgn="base" hangingPunct="1">
        <a:lnSpc>
          <a:spcPct val="85000"/>
        </a:lnSpc>
        <a:spcBef>
          <a:spcPct val="0"/>
        </a:spcBef>
        <a:spcAft>
          <a:spcPct val="0"/>
        </a:spcAft>
        <a:defRPr sz="3000">
          <a:solidFill>
            <a:srgbClr val="006C3A"/>
          </a:solidFill>
          <a:uFillTx/>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uFillTx/>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uFillTx/>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uFillTx/>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uFillTx/>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uFillTx/>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uFillTx/>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uFillTx/>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uFillTx/>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uFillTx/>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11054096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agilemanifesto.or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hyperlink" Target="https://doi.org/10.6084/m9.figshare.12994376"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betterscientificsoftware.github.io/A-Team-Tool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a.co/eEgWvKj" TargetMode="External"/><Relationship Id="rId7" Type="http://schemas.openxmlformats.org/officeDocument/2006/relationships/image" Target="../media/image21.tiff"/><Relationship Id="rId2" Type="http://schemas.openxmlformats.org/officeDocument/2006/relationships/hyperlink" Target="http://a.co/eUGIe95" TargetMode="Externa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co/22EPvt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herou"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contributor-covenant.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hyperlink" Target="https://github.com/trilinos/Trilinos/wiki/New-Trilinos-Developers"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a:xfrm>
            <a:off x="3177632" y="503144"/>
            <a:ext cx="8687265" cy="623129"/>
          </a:xfrm>
        </p:spPr>
        <p:txBody>
          <a:bodyPr/>
          <a:lstStyle/>
          <a:p>
            <a:r>
              <a:rPr lang="en-US" dirty="0"/>
              <a:t>Agile Methodologies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639913"/>
            <a:ext cx="8292317" cy="2855300"/>
          </a:xfrm>
        </p:spPr>
        <p:txBody>
          <a:bodyPr/>
          <a:lstStyle/>
          <a:p>
            <a:r>
              <a:rPr lang="en-US" u="sng" dirty="0"/>
              <a:t>Rinku Gupta</a:t>
            </a:r>
            <a:br>
              <a:rPr lang="en-US" dirty="0"/>
            </a:br>
            <a:r>
              <a:rPr lang="en-US" dirty="0"/>
              <a:t>Argonne National Laboratory</a:t>
            </a:r>
          </a:p>
          <a:p>
            <a:pPr>
              <a:spcBef>
                <a:spcPts val="2400"/>
              </a:spcBef>
            </a:pPr>
            <a:r>
              <a:rPr lang="en-US" b="1" dirty="0"/>
              <a:t>Better Scientific Software Tutorial, SC20, November 2020</a:t>
            </a:r>
            <a:br>
              <a:rPr lang="en-US" dirty="0"/>
            </a:br>
            <a:endParaRPr lang="en-US" dirty="0"/>
          </a:p>
          <a:p>
            <a:pPr>
              <a:spcBef>
                <a:spcPts val="2400"/>
              </a:spcBef>
            </a:pPr>
            <a:br>
              <a:rPr lang="en-US" dirty="0"/>
            </a:br>
            <a:endParaRPr lang="en-US" dirty="0"/>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See slide 2 for license details</a:t>
            </a:r>
          </a:p>
        </p:txBody>
      </p:sp>
      <p:pic>
        <p:nvPicPr>
          <p:cNvPr id="8" name="Picture 7">
            <a:extLst>
              <a:ext uri="{FF2B5EF4-FFF2-40B4-BE49-F238E27FC236}">
                <a16:creationId xmlns:a16="http://schemas.microsoft.com/office/drawing/2014/main" id="{02B471BB-942E-4C0B-9BB8-6227F0F27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4107876412"/>
      </p:ext>
    </p:extLst>
  </p:cSld>
  <p:clrMapOvr>
    <a:masterClrMapping/>
  </p:clrMapOvr>
  <mc:AlternateContent xmlns:mc="http://schemas.openxmlformats.org/markup-compatibility/2006" xmlns:p14="http://schemas.microsoft.com/office/powerpoint/2010/main">
    <mc:Choice Requires="p14">
      <p:transition spd="slow" p14:dur="2000" advTm="11625"/>
    </mc:Choice>
    <mc:Fallback xmlns="">
      <p:transition spd="slow" advTm="116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Why Agile?</a:t>
            </a:r>
          </a:p>
        </p:txBody>
      </p:sp>
      <p:sp>
        <p:nvSpPr>
          <p:cNvPr id="3" name="Content Placeholder 2"/>
          <p:cNvSpPr>
            <a:spLocks noGrp="1"/>
          </p:cNvSpPr>
          <p:nvPr>
            <p:ph idx="1"/>
          </p:nvPr>
        </p:nvSpPr>
        <p:spPr/>
        <p:txBody>
          <a:bodyPr/>
          <a:lstStyle/>
          <a:p>
            <a:endParaRPr lang="en-US" dirty="0"/>
          </a:p>
          <a:p>
            <a:r>
              <a:rPr lang="en-US" dirty="0"/>
              <a:t>Fits the research experience better than heavier-weight approaches</a:t>
            </a:r>
          </a:p>
          <a:p>
            <a:pPr lvl="1"/>
            <a:r>
              <a:rPr lang="en-US" dirty="0"/>
              <a:t>Aligns more naturally with how scientific progress is made</a:t>
            </a:r>
          </a:p>
          <a:p>
            <a:r>
              <a:rPr lang="en-US" dirty="0"/>
              <a:t>Well-suited for scientific software efforts (when tailored correctly)</a:t>
            </a:r>
          </a:p>
          <a:p>
            <a:pPr lvl="1"/>
            <a:r>
              <a:rPr lang="en-US" dirty="0"/>
              <a:t>Works well for small teams</a:t>
            </a:r>
          </a:p>
          <a:p>
            <a:pPr lvl="1"/>
            <a:r>
              <a:rPr lang="en-US" dirty="0">
                <a:uFillTx/>
              </a:rPr>
              <a:t>Provides meaningful, beneficial structure that promotes</a:t>
            </a:r>
          </a:p>
          <a:p>
            <a:pPr lvl="2"/>
            <a:r>
              <a:rPr lang="en-US" dirty="0">
                <a:uFillTx/>
              </a:rPr>
              <a:t>Productivity</a:t>
            </a:r>
          </a:p>
          <a:p>
            <a:pPr lvl="2"/>
            <a:r>
              <a:rPr lang="en-US" dirty="0">
                <a:uFillTx/>
              </a:rPr>
              <a:t>Productization</a:t>
            </a:r>
          </a:p>
          <a:p>
            <a:pPr lvl="2"/>
            <a:r>
              <a:rPr lang="en-US" dirty="0">
                <a:uFillTx/>
              </a:rPr>
              <a:t>Sustainability</a:t>
            </a:r>
          </a:p>
          <a:p>
            <a:pPr lvl="2"/>
            <a:r>
              <a:rPr lang="en-US" dirty="0">
                <a:uFillTx/>
              </a:rPr>
              <a:t>Flexibility in requirements</a:t>
            </a:r>
          </a:p>
          <a:p>
            <a:pPr lvl="2"/>
            <a:r>
              <a:rPr lang="en-US" dirty="0">
                <a:uFillTx/>
              </a:rPr>
              <a:t>Communication</a:t>
            </a:r>
          </a:p>
        </p:txBody>
      </p:sp>
    </p:spTree>
  </p:cSld>
  <p:clrMapOvr>
    <a:masterClrMapping/>
  </p:clrMapOvr>
  <mc:AlternateContent xmlns:mc="http://schemas.openxmlformats.org/markup-compatibility/2006" xmlns:p14="http://schemas.microsoft.com/office/powerpoint/2010/main">
    <mc:Choice Requires="p14">
      <p:transition spd="slow" p14:dur="2000" advTm="55031"/>
    </mc:Choice>
    <mc:Fallback xmlns="">
      <p:transition spd="slow" advTm="5503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sp>
        <p:nvSpPr>
          <p:cNvPr id="3" name="Content Placeholder 2"/>
          <p:cNvSpPr>
            <a:spLocks noGrp="1"/>
          </p:cNvSpPr>
          <p:nvPr>
            <p:ph idx="1"/>
          </p:nvPr>
        </p:nvSpPr>
        <p:spPr/>
        <p:txBody>
          <a:bodyPr/>
          <a:lstStyle/>
          <a:p>
            <a:r>
              <a:rPr lang="en-US" dirty="0">
                <a:uFillTx/>
              </a:rPr>
              <a:t>Agile is not a software development lifecycle model</a:t>
            </a:r>
          </a:p>
          <a:p>
            <a:r>
              <a:rPr lang="en-US" dirty="0">
                <a:uFillTx/>
              </a:rPr>
              <a:t>I’ve seen Agile informally defined as</a:t>
            </a:r>
          </a:p>
          <a:p>
            <a:pPr lvl="1"/>
            <a:r>
              <a:rPr lang="en-US" dirty="0">
                <a:uFillTx/>
              </a:rPr>
              <a:t>I don’t write documentation</a:t>
            </a:r>
          </a:p>
          <a:p>
            <a:pPr lvl="1"/>
            <a:r>
              <a:rPr lang="en-US" dirty="0">
                <a:uFillTx/>
              </a:rPr>
              <a:t>I don’t do formal requirements, design, or really test…</a:t>
            </a:r>
          </a:p>
          <a:p>
            <a:pPr lvl="1"/>
            <a:r>
              <a:rPr lang="en-US" dirty="0">
                <a:uFillTx/>
              </a:rPr>
              <a:t>Agile is not an excuse to do sloppy work</a:t>
            </a:r>
          </a:p>
          <a:p>
            <a:r>
              <a:rPr lang="en-US" dirty="0">
                <a:uFillTx/>
              </a:rPr>
              <a:t>Some people consider agile to be synonymous with Scrum</a:t>
            </a:r>
          </a:p>
          <a:p>
            <a:pPr lvl="1"/>
            <a:r>
              <a:rPr lang="en-US" dirty="0">
                <a:uFillTx/>
              </a:rPr>
              <a:t>From Atlassian: Scrum is a framework that helps teams work together</a:t>
            </a:r>
          </a:p>
          <a:p>
            <a:pPr lvl="1"/>
            <a:r>
              <a:rPr lang="en-US" dirty="0">
                <a:uFillTx/>
              </a:rPr>
              <a:t>Scrum is Agile, Agile is not (only) Scrum</a:t>
            </a:r>
          </a:p>
          <a:p>
            <a:pPr lvl="1"/>
            <a:r>
              <a:rPr lang="en-US" dirty="0">
                <a:uFillTx/>
              </a:rPr>
              <a:t>A square is a rectangle, not all rectangles are squares</a:t>
            </a:r>
          </a:p>
          <a:p>
            <a:pPr lvl="1"/>
            <a:r>
              <a:rPr lang="en-US" dirty="0">
                <a:uFillTx/>
              </a:rPr>
              <a:t>Agile is not Kanban either</a:t>
            </a:r>
          </a:p>
        </p:txBody>
      </p:sp>
    </p:spTree>
  </p:cSld>
  <p:clrMapOvr>
    <a:masterClrMapping/>
  </p:clrMapOvr>
  <mc:AlternateContent xmlns:mc="http://schemas.openxmlformats.org/markup-compatibility/2006" xmlns:p14="http://schemas.microsoft.com/office/powerpoint/2010/main">
    <mc:Choice Requires="p14">
      <p:transition spd="slow" p14:dur="2000" advTm="93955"/>
    </mc:Choice>
    <mc:Fallback xmlns="">
      <p:transition spd="slow" advTm="939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What is Agile?</a:t>
            </a:r>
          </a:p>
        </p:txBody>
      </p:sp>
      <p:pic>
        <p:nvPicPr>
          <p:cNvPr id="5" name="Content Placeholder 4"/>
          <p:cNvPicPr>
            <a:picLocks noGrp="1" noChangeAspect="1"/>
          </p:cNvPicPr>
          <p:nvPr>
            <p:ph idx="1"/>
          </p:nvPr>
        </p:nvPicPr>
        <p:blipFill>
          <a:blip r:embed="rId2"/>
          <a:stretch>
            <a:fillRect/>
          </a:stretch>
        </p:blipFill>
        <p:spPr>
          <a:xfrm>
            <a:off x="2046849" y="1183666"/>
            <a:ext cx="7399606" cy="4891598"/>
          </a:xfrm>
        </p:spPr>
      </p:pic>
      <p:sp>
        <p:nvSpPr>
          <p:cNvPr id="6" name="TextBox 5"/>
          <p:cNvSpPr txBox="1">
            <a:spLocks/>
          </p:cNvSpPr>
          <p:nvPr/>
        </p:nvSpPr>
        <p:spPr>
          <a:xfrm>
            <a:off x="4259879" y="814334"/>
            <a:ext cx="2973544" cy="369332"/>
          </a:xfrm>
          <a:prstGeom prst="rect">
            <a:avLst/>
          </a:prstGeom>
          <a:noFill/>
        </p:spPr>
        <p:txBody>
          <a:bodyPr wrap="square" rtlCol="0">
            <a:spAutoFit/>
          </a:bodyPr>
          <a:lstStyle/>
          <a:p>
            <a:pPr algn="ctr">
              <a:lnSpc>
                <a:spcPct val="90000"/>
              </a:lnSpc>
            </a:pPr>
            <a:r>
              <a:rPr lang="en-US" sz="2000" dirty="0">
                <a:uFillTx/>
                <a:hlinkClick r:id="rId3"/>
              </a:rPr>
              <a:t>http://</a:t>
            </a:r>
            <a:r>
              <a:rPr lang="en-US" sz="2000" dirty="0" err="1">
                <a:uFillTx/>
                <a:hlinkClick r:id="rId3"/>
              </a:rPr>
              <a:t>agilemanifesto.org</a:t>
            </a:r>
            <a:r>
              <a:rPr lang="en-US" sz="2000" dirty="0">
                <a:uFillTx/>
                <a:hlinkClick r:id="rId3"/>
              </a:rPr>
              <a:t>/</a:t>
            </a:r>
            <a:endParaRPr lang="en-US" sz="2000" dirty="0">
              <a:uFillTx/>
            </a:endParaRPr>
          </a:p>
        </p:txBody>
      </p:sp>
      <p:sp>
        <p:nvSpPr>
          <p:cNvPr id="7" name="Frame 6"/>
          <p:cNvSpPr>
            <a:spLocks/>
          </p:cNvSpPr>
          <p:nvPr/>
        </p:nvSpPr>
        <p:spPr>
          <a:xfrm>
            <a:off x="4051494" y="3796989"/>
            <a:ext cx="3390314" cy="576775"/>
          </a:xfrm>
          <a:prstGeom prst="frame">
            <a:avLst/>
          </a:prstGeom>
          <a:solidFill>
            <a:srgbClr val="FF0000"/>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4292"/>
    </mc:Choice>
    <mc:Fallback xmlns="">
      <p:transition spd="slow" advTm="7429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Our highest priority is to </a:t>
            </a:r>
            <a:r>
              <a:rPr lang="en-US" dirty="0">
                <a:solidFill>
                  <a:srgbClr val="FF0000"/>
                </a:solidFill>
              </a:rPr>
              <a:t>satisfy the customer</a:t>
            </a:r>
            <a:r>
              <a:rPr lang="en-US" dirty="0"/>
              <a:t> through </a:t>
            </a:r>
            <a:r>
              <a:rPr lang="en-US" dirty="0">
                <a:solidFill>
                  <a:srgbClr val="FF0000"/>
                </a:solidFill>
              </a:rPr>
              <a:t>early and continuous delivery </a:t>
            </a:r>
            <a:r>
              <a:rPr lang="en-US" dirty="0"/>
              <a:t>of valuable software. </a:t>
            </a:r>
          </a:p>
          <a:p>
            <a:r>
              <a:rPr lang="en-US" dirty="0">
                <a:solidFill>
                  <a:srgbClr val="FF0000"/>
                </a:solidFill>
              </a:rPr>
              <a:t>Welcome changing requirements</a:t>
            </a:r>
            <a:r>
              <a:rPr lang="en-US" dirty="0"/>
              <a:t>, even late in development. Agile processes harness change for the customer's competitive advantage. </a:t>
            </a:r>
          </a:p>
          <a:p>
            <a:r>
              <a:rPr lang="en-US" dirty="0"/>
              <a:t>Deliver working software frequently, from a couple of weeks to a couple of months, with a preference to the shorter timescale.</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Business people and developers must work together daily throughout the project. </a:t>
            </a:r>
          </a:p>
          <a:p>
            <a:r>
              <a:rPr lang="en-US" dirty="0"/>
              <a:t>Build projects around motivated individuals. Give them the environment and support they need, and trust them to get the job done. </a:t>
            </a:r>
          </a:p>
          <a:p>
            <a:r>
              <a:rPr lang="en-US" dirty="0"/>
              <a:t>The most efficient and effective method of conveying information to and within a development team is face-to-face conversation. </a:t>
            </a:r>
            <a:endParaRPr lang="en-US" sz="2000" dirty="0"/>
          </a:p>
          <a:p>
            <a:endParaRPr lang="en-US" dirty="0"/>
          </a:p>
        </p:txBody>
      </p:sp>
    </p:spTree>
    <p:extLst>
      <p:ext uri="{BB962C8B-B14F-4D97-AF65-F5344CB8AC3E}">
        <p14:creationId xmlns:p14="http://schemas.microsoft.com/office/powerpoint/2010/main" val="2408858238"/>
      </p:ext>
    </p:extLst>
  </p:cSld>
  <p:clrMapOvr>
    <a:masterClrMapping/>
  </p:clrMapOvr>
  <mc:AlternateContent xmlns:mc="http://schemas.openxmlformats.org/markup-compatibility/2006" xmlns:p14="http://schemas.microsoft.com/office/powerpoint/2010/main">
    <mc:Choice Requires="p14">
      <p:transition spd="slow" p14:dur="2000" advTm="116216"/>
    </mc:Choice>
    <mc:Fallback xmlns="">
      <p:transition spd="slow" advTm="11621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CE854-D3AC-4D73-8F90-71729F4A5820}"/>
              </a:ext>
            </a:extLst>
          </p:cNvPr>
          <p:cNvSpPr>
            <a:spLocks noGrp="1"/>
          </p:cNvSpPr>
          <p:nvPr>
            <p:ph type="title"/>
          </p:nvPr>
        </p:nvSpPr>
        <p:spPr>
          <a:xfrm>
            <a:off x="365760" y="410602"/>
            <a:ext cx="11375136" cy="510909"/>
          </a:xfrm>
        </p:spPr>
        <p:txBody>
          <a:bodyPr/>
          <a:lstStyle/>
          <a:p>
            <a:r>
              <a:rPr lang="en-US" dirty="0"/>
              <a:t>Principles behind the Agile Manifesto</a:t>
            </a:r>
          </a:p>
        </p:txBody>
      </p:sp>
      <p:sp>
        <p:nvSpPr>
          <p:cNvPr id="6" name="Content Placeholder 5">
            <a:extLst>
              <a:ext uri="{FF2B5EF4-FFF2-40B4-BE49-F238E27FC236}">
                <a16:creationId xmlns:a16="http://schemas.microsoft.com/office/drawing/2014/main" id="{72C0E57A-209C-4DC5-B47D-C0D2B8FF58E3}"/>
              </a:ext>
            </a:extLst>
          </p:cNvPr>
          <p:cNvSpPr>
            <a:spLocks noGrp="1"/>
          </p:cNvSpPr>
          <p:nvPr>
            <p:ph sz="half" idx="2"/>
          </p:nvPr>
        </p:nvSpPr>
        <p:spPr>
          <a:xfrm>
            <a:off x="365760" y="1386825"/>
            <a:ext cx="5588582" cy="3373229"/>
          </a:xfrm>
        </p:spPr>
        <p:txBody>
          <a:bodyPr/>
          <a:lstStyle/>
          <a:p>
            <a:r>
              <a:rPr lang="en-US" dirty="0"/>
              <a:t>Working software is the primary measure of progress. </a:t>
            </a:r>
          </a:p>
          <a:p>
            <a:r>
              <a:rPr lang="en-US" dirty="0"/>
              <a:t>Agile processes promote </a:t>
            </a:r>
            <a:r>
              <a:rPr lang="en-US" dirty="0">
                <a:solidFill>
                  <a:srgbClr val="FF0000"/>
                </a:solidFill>
              </a:rPr>
              <a:t>sustainable development</a:t>
            </a:r>
            <a:r>
              <a:rPr lang="en-US" dirty="0"/>
              <a:t>. The sponsors, developers, and users should be able to </a:t>
            </a:r>
            <a:r>
              <a:rPr lang="en-US" dirty="0">
                <a:solidFill>
                  <a:srgbClr val="FF0000"/>
                </a:solidFill>
              </a:rPr>
              <a:t>maintain a constant pace indefinitely</a:t>
            </a:r>
            <a:r>
              <a:rPr lang="en-US" dirty="0"/>
              <a:t>. </a:t>
            </a:r>
          </a:p>
          <a:p>
            <a:r>
              <a:rPr lang="en-US" dirty="0"/>
              <a:t>Continuous attention to technical excellence and good design enhances agility. </a:t>
            </a:r>
          </a:p>
        </p:txBody>
      </p:sp>
      <p:sp>
        <p:nvSpPr>
          <p:cNvPr id="8" name="Content Placeholder 7">
            <a:extLst>
              <a:ext uri="{FF2B5EF4-FFF2-40B4-BE49-F238E27FC236}">
                <a16:creationId xmlns:a16="http://schemas.microsoft.com/office/drawing/2014/main" id="{75ADB5BE-C6E5-4809-A3F5-E5FAFA5D26AD}"/>
              </a:ext>
            </a:extLst>
          </p:cNvPr>
          <p:cNvSpPr>
            <a:spLocks noGrp="1"/>
          </p:cNvSpPr>
          <p:nvPr>
            <p:ph sz="quarter" idx="4"/>
          </p:nvPr>
        </p:nvSpPr>
        <p:spPr>
          <a:xfrm>
            <a:off x="6191755" y="1386825"/>
            <a:ext cx="5531934" cy="3373229"/>
          </a:xfrm>
        </p:spPr>
        <p:txBody>
          <a:bodyPr/>
          <a:lstStyle/>
          <a:p>
            <a:r>
              <a:rPr lang="en-US" dirty="0"/>
              <a:t>Simplicity--the art of </a:t>
            </a:r>
            <a:r>
              <a:rPr lang="en-US" dirty="0">
                <a:solidFill>
                  <a:srgbClr val="FF0000"/>
                </a:solidFill>
              </a:rPr>
              <a:t>maximizing the amount of work not done- </a:t>
            </a:r>
            <a:r>
              <a:rPr lang="en-US" dirty="0"/>
              <a:t>is essential. </a:t>
            </a:r>
          </a:p>
          <a:p>
            <a:r>
              <a:rPr lang="en-US" dirty="0"/>
              <a:t>The best architectures, requirements, and designs emerge from self-organizing teams. </a:t>
            </a:r>
          </a:p>
          <a:p>
            <a:r>
              <a:rPr lang="en-US" dirty="0"/>
              <a:t>At regular intervals, </a:t>
            </a:r>
            <a:r>
              <a:rPr lang="en-US" dirty="0">
                <a:solidFill>
                  <a:srgbClr val="FF0000"/>
                </a:solidFill>
              </a:rPr>
              <a:t>the team reflects on how to become more effective</a:t>
            </a:r>
            <a:r>
              <a:rPr lang="en-US" dirty="0"/>
              <a:t>, then tunes and adjusts its behavior accordingly. </a:t>
            </a:r>
          </a:p>
        </p:txBody>
      </p:sp>
    </p:spTree>
    <p:extLst>
      <p:ext uri="{BB962C8B-B14F-4D97-AF65-F5344CB8AC3E}">
        <p14:creationId xmlns:p14="http://schemas.microsoft.com/office/powerpoint/2010/main" val="3910308227"/>
      </p:ext>
    </p:extLst>
  </p:cSld>
  <p:clrMapOvr>
    <a:masterClrMapping/>
  </p:clrMapOvr>
  <mc:AlternateContent xmlns:mc="http://schemas.openxmlformats.org/markup-compatibility/2006" xmlns:p14="http://schemas.microsoft.com/office/powerpoint/2010/main">
    <mc:Choice Requires="p14">
      <p:transition spd="slow" p14:dur="2000" advTm="20251"/>
    </mc:Choice>
    <mc:Fallback xmlns="">
      <p:transition spd="slow" advTm="2025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Getting Started with Agile</a:t>
            </a:r>
          </a:p>
        </p:txBody>
      </p:sp>
      <p:sp>
        <p:nvSpPr>
          <p:cNvPr id="3" name="Content Placeholder 2"/>
          <p:cNvSpPr>
            <a:spLocks noGrp="1"/>
          </p:cNvSpPr>
          <p:nvPr>
            <p:ph idx="1"/>
          </p:nvPr>
        </p:nvSpPr>
        <p:spPr/>
        <p:txBody>
          <a:bodyPr/>
          <a:lstStyle/>
          <a:p>
            <a:r>
              <a:rPr lang="en-US" dirty="0">
                <a:uFillTx/>
              </a:rPr>
              <a:t>Agile principles are not hard and fast rules</a:t>
            </a:r>
          </a:p>
          <a:p>
            <a:r>
              <a:rPr lang="en-US" dirty="0">
                <a:uFillTx/>
              </a:rPr>
              <a:t>Try adopting a few Agile practices</a:t>
            </a:r>
          </a:p>
          <a:p>
            <a:pPr lvl="1"/>
            <a:r>
              <a:rPr lang="en-US" dirty="0">
                <a:uFillTx/>
              </a:rPr>
              <a:t>Following a rigid, ill-fit framework usually leads to failure</a:t>
            </a:r>
          </a:p>
          <a:p>
            <a:endParaRPr lang="en-US" dirty="0">
              <a:uFillTx/>
            </a:endParaRPr>
          </a:p>
          <a:p>
            <a:r>
              <a:rPr lang="en-US" dirty="0">
                <a:uFillTx/>
              </a:rPr>
              <a:t>Kanban is a good starting framework</a:t>
            </a:r>
          </a:p>
          <a:p>
            <a:pPr lvl="1"/>
            <a:r>
              <a:rPr lang="en-US" dirty="0">
                <a:uFillTx/>
              </a:rPr>
              <a:t>Follow basic principles, add practices when advantageous</a:t>
            </a:r>
          </a:p>
          <a:p>
            <a:pPr lvl="1"/>
            <a:r>
              <a:rPr lang="en-US" dirty="0">
                <a:uFillTx/>
              </a:rPr>
              <a:t>Better than removing elements from Scrum</a:t>
            </a:r>
          </a:p>
        </p:txBody>
      </p:sp>
      <p:sp>
        <p:nvSpPr>
          <p:cNvPr id="4" name="TextBox 3"/>
          <p:cNvSpPr txBox="1">
            <a:spLocks/>
          </p:cNvSpPr>
          <p:nvPr/>
        </p:nvSpPr>
        <p:spPr>
          <a:xfrm rot="20146859">
            <a:off x="9587468" y="1818205"/>
            <a:ext cx="1933848" cy="923330"/>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uFillTx/>
                <a:latin typeface="Comic Sans MS"/>
                <a:cs typeface="Comic Sans MS"/>
              </a:rPr>
              <a:t>Task: Have Eureka moment by Tuesday.</a:t>
            </a:r>
          </a:p>
        </p:txBody>
      </p:sp>
      <p:sp>
        <p:nvSpPr>
          <p:cNvPr id="5" name="TextBox 4"/>
          <p:cNvSpPr txBox="1">
            <a:spLocks/>
          </p:cNvSpPr>
          <p:nvPr/>
        </p:nvSpPr>
        <p:spPr>
          <a:xfrm>
            <a:off x="10084451" y="3432313"/>
            <a:ext cx="1074333" cy="424732"/>
          </a:xfrm>
          <a:prstGeom prst="rect">
            <a:avLst/>
          </a:prstGeom>
          <a:noFill/>
        </p:spPr>
        <p:txBody>
          <a:bodyPr wrap="none" rtlCol="0">
            <a:spAutoFit/>
          </a:bodyPr>
          <a:lstStyle/>
          <a:p>
            <a:pPr algn="ctr">
              <a:lnSpc>
                <a:spcPct val="90000"/>
              </a:lnSpc>
            </a:pPr>
            <a:r>
              <a:rPr lang="en-US" sz="2400" dirty="0">
                <a:uFillTx/>
              </a:rPr>
              <a:t>Scrum</a:t>
            </a:r>
          </a:p>
        </p:txBody>
      </p:sp>
      <p:cxnSp>
        <p:nvCxnSpPr>
          <p:cNvPr id="6" name="Straight Arrow Connector 5"/>
          <p:cNvCxnSpPr>
            <a:stCxn id="5" idx="0"/>
          </p:cNvCxnSpPr>
          <p:nvPr/>
        </p:nvCxnSpPr>
        <p:spPr>
          <a:xfrm flipH="1" flipV="1">
            <a:off x="10614991" y="2888974"/>
            <a:ext cx="6627" cy="5433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80433"/>
    </mc:Choice>
    <mc:Fallback xmlns="">
      <p:transition spd="slow" advTm="8043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03" y="139632"/>
            <a:ext cx="11372473" cy="510909"/>
          </a:xfrm>
        </p:spPr>
        <p:txBody>
          <a:bodyPr/>
          <a:lstStyle/>
          <a:p>
            <a:r>
              <a:rPr lang="en-US" dirty="0">
                <a:uFillTx/>
              </a:rPr>
              <a:t>Basic Kanban</a:t>
            </a:r>
          </a:p>
        </p:txBody>
      </p:sp>
      <p:graphicFrame>
        <p:nvGraphicFramePr>
          <p:cNvPr id="5" name="Content Placeholder 4"/>
          <p:cNvGraphicFramePr>
            <a:graphicFrameLocks noGrp="1"/>
          </p:cNvGraphicFramePr>
          <p:nvPr>
            <p:ph idx="1"/>
          </p:nvPr>
        </p:nvGraphicFramePr>
        <p:xfrm>
          <a:off x="132523" y="619362"/>
          <a:ext cx="11847442" cy="3840480"/>
        </p:xfrm>
        <a:graphic>
          <a:graphicData uri="http://schemas.openxmlformats.org/drawingml/2006/table">
            <a:tbl>
              <a:tblPr firstRow="1" bandRow="1">
                <a:tableStyleId>{5C22544A-7EE6-4342-B048-85BDC9FD1C3A}</a:tableStyleId>
              </a:tblPr>
              <a:tblGrid>
                <a:gridCol w="2646680">
                  <a:extLst>
                    <a:ext uri="{9D8B030D-6E8A-4147-A177-3AD203B41FA5}">
                      <a16:colId xmlns:a16="http://schemas.microsoft.com/office/drawing/2014/main" val="20000"/>
                    </a:ext>
                  </a:extLst>
                </a:gridCol>
                <a:gridCol w="2627684">
                  <a:extLst>
                    <a:ext uri="{9D8B030D-6E8A-4147-A177-3AD203B41FA5}">
                      <a16:colId xmlns:a16="http://schemas.microsoft.com/office/drawing/2014/main" val="20001"/>
                    </a:ext>
                  </a:extLst>
                </a:gridCol>
                <a:gridCol w="3984843">
                  <a:extLst>
                    <a:ext uri="{9D8B030D-6E8A-4147-A177-3AD203B41FA5}">
                      <a16:colId xmlns:a16="http://schemas.microsoft.com/office/drawing/2014/main" val="20002"/>
                    </a:ext>
                  </a:extLst>
                </a:gridCol>
                <a:gridCol w="2588235">
                  <a:extLst>
                    <a:ext uri="{9D8B030D-6E8A-4147-A177-3AD203B41FA5}">
                      <a16:colId xmlns:a16="http://schemas.microsoft.com/office/drawing/2014/main" val="20003"/>
                    </a:ext>
                  </a:extLst>
                </a:gridCol>
              </a:tblGrid>
              <a:tr h="369873">
                <a:tc>
                  <a:txBody>
                    <a:bodyPr/>
                    <a:lstStyle/>
                    <a:p>
                      <a:pPr algn="ctr"/>
                      <a:r>
                        <a:rPr lang="en-US" sz="2400" dirty="0">
                          <a:uFillTx/>
                        </a:rPr>
                        <a:t>Backlog</a:t>
                      </a:r>
                    </a:p>
                  </a:txBody>
                  <a:tcPr/>
                </a:tc>
                <a:tc>
                  <a:txBody>
                    <a:bodyPr/>
                    <a:lstStyle/>
                    <a:p>
                      <a:pPr algn="ctr"/>
                      <a:r>
                        <a:rPr lang="en-US" sz="2400" dirty="0">
                          <a:uFillTx/>
                        </a:rPr>
                        <a:t>Ready</a:t>
                      </a:r>
                    </a:p>
                  </a:txBody>
                  <a:tcPr/>
                </a:tc>
                <a:tc>
                  <a:txBody>
                    <a:bodyPr/>
                    <a:lstStyle/>
                    <a:p>
                      <a:pPr algn="ctr"/>
                      <a:r>
                        <a:rPr lang="en-US" sz="2400" dirty="0">
                          <a:uFillTx/>
                        </a:rPr>
                        <a:t>In Progress</a:t>
                      </a:r>
                    </a:p>
                  </a:txBody>
                  <a:tcPr/>
                </a:tc>
                <a:tc>
                  <a:txBody>
                    <a:bodyPr/>
                    <a:lstStyle/>
                    <a:p>
                      <a:pPr algn="ctr"/>
                      <a:r>
                        <a:rPr lang="en-US" sz="2400" dirty="0">
                          <a:uFillTx/>
                        </a:rPr>
                        <a:t>Done</a:t>
                      </a:r>
                    </a:p>
                  </a:txBody>
                  <a:tcPr/>
                </a:tc>
                <a:extLst>
                  <a:ext uri="{0D108BD9-81ED-4DB2-BD59-A6C34878D82A}">
                    <a16:rowId xmlns:a16="http://schemas.microsoft.com/office/drawing/2014/main" val="10000"/>
                  </a:ext>
                </a:extLst>
              </a:tr>
              <a:tr h="3100851">
                <a:tc>
                  <a:txBody>
                    <a:bodyPr/>
                    <a:lstStyle/>
                    <a:p>
                      <a:pPr marL="285750" indent="-285750">
                        <a:buFont typeface="Arial" charset="0"/>
                        <a:buChar char="•"/>
                      </a:pPr>
                      <a:r>
                        <a:rPr lang="en-US" sz="2400" dirty="0">
                          <a:uFillTx/>
                        </a:rPr>
                        <a:t>Any task idea</a:t>
                      </a:r>
                    </a:p>
                    <a:p>
                      <a:pPr marL="285750" indent="-285750">
                        <a:buFont typeface="Arial" charset="0"/>
                        <a:buChar char="•"/>
                      </a:pPr>
                      <a:r>
                        <a:rPr lang="en-US" sz="2400" dirty="0">
                          <a:uFillTx/>
                        </a:rPr>
                        <a:t>Trim</a:t>
                      </a:r>
                      <a:r>
                        <a:rPr lang="en-US" sz="2400" baseline="0" dirty="0">
                          <a:uFillTx/>
                        </a:rPr>
                        <a:t> occasionally</a:t>
                      </a:r>
                    </a:p>
                    <a:p>
                      <a:pPr marL="285750" indent="-285750">
                        <a:buFont typeface="Arial" charset="0"/>
                        <a:buChar char="•"/>
                      </a:pPr>
                      <a:r>
                        <a:rPr lang="en-US" sz="2400" baseline="0" dirty="0">
                          <a:uFillTx/>
                        </a:rPr>
                        <a:t>Source for other columns</a:t>
                      </a:r>
                      <a:endParaRPr lang="en-US" sz="2400" dirty="0">
                        <a:uFillTx/>
                      </a:endParaRPr>
                    </a:p>
                  </a:txBody>
                  <a:tcPr/>
                </a:tc>
                <a:tc>
                  <a:txBody>
                    <a:bodyPr/>
                    <a:lstStyle/>
                    <a:p>
                      <a:pPr marL="285750" indent="-285750">
                        <a:buFont typeface="Arial" charset="0"/>
                        <a:buChar char="•"/>
                      </a:pPr>
                      <a:r>
                        <a:rPr lang="en-US" sz="2400" dirty="0">
                          <a:uFillTx/>
                        </a:rPr>
                        <a:t>Task</a:t>
                      </a:r>
                      <a:r>
                        <a:rPr lang="en-US" sz="2400" baseline="0" dirty="0">
                          <a:uFillTx/>
                        </a:rPr>
                        <a:t> + description of how to do it.</a:t>
                      </a:r>
                    </a:p>
                    <a:p>
                      <a:pPr marL="285750" indent="-285750">
                        <a:buFont typeface="Arial" charset="0"/>
                        <a:buChar char="•"/>
                      </a:pPr>
                      <a:r>
                        <a:rPr lang="en-US" sz="2400" baseline="0" dirty="0">
                          <a:uFillTx/>
                        </a:rPr>
                        <a:t>Could be pulled when slot opens.</a:t>
                      </a:r>
                    </a:p>
                    <a:p>
                      <a:pPr marL="285750" indent="-285750">
                        <a:buFont typeface="Arial" charset="0"/>
                        <a:buChar char="•"/>
                      </a:pPr>
                      <a:r>
                        <a:rPr lang="en-US" sz="2400" baseline="0" dirty="0">
                          <a:uFillTx/>
                        </a:rPr>
                        <a:t>Typically comes from backlog.</a:t>
                      </a:r>
                      <a:endParaRPr lang="en-US" sz="2400" dirty="0">
                        <a:uFillTx/>
                      </a:endParaRPr>
                    </a:p>
                  </a:txBody>
                  <a:tcPr/>
                </a:tc>
                <a:tc>
                  <a:txBody>
                    <a:bodyPr/>
                    <a:lstStyle/>
                    <a:p>
                      <a:pPr marL="285750" indent="-285750">
                        <a:buFont typeface="Arial" charset="0"/>
                        <a:buChar char="•"/>
                      </a:pPr>
                      <a:r>
                        <a:rPr lang="en-US" sz="2400" dirty="0">
                          <a:uFillTx/>
                        </a:rPr>
                        <a:t>Task you are working on </a:t>
                      </a:r>
                      <a:r>
                        <a:rPr lang="en-US" sz="2400" i="1" dirty="0">
                          <a:uFillTx/>
                        </a:rPr>
                        <a:t>right now.</a:t>
                      </a:r>
                    </a:p>
                    <a:p>
                      <a:pPr marL="285750" indent="-285750">
                        <a:buFont typeface="Arial" charset="0"/>
                        <a:buChar char="•"/>
                      </a:pPr>
                      <a:r>
                        <a:rPr lang="en-US" sz="2400" b="1" i="0" dirty="0">
                          <a:uFillTx/>
                        </a:rPr>
                        <a:t>The</a:t>
                      </a:r>
                      <a:r>
                        <a:rPr lang="en-US" sz="2400" b="1" i="0" baseline="0" dirty="0">
                          <a:uFillTx/>
                        </a:rPr>
                        <a:t> only Kanban</a:t>
                      </a:r>
                      <a:r>
                        <a:rPr lang="en-US" sz="2400" b="1" i="0" dirty="0">
                          <a:uFillTx/>
                        </a:rPr>
                        <a:t> rule: Can have only so many “I</a:t>
                      </a:r>
                      <a:r>
                        <a:rPr lang="en-US" sz="2400" b="1" i="0" baseline="0" dirty="0">
                          <a:uFillTx/>
                        </a:rPr>
                        <a:t>n Progress” tasks.</a:t>
                      </a:r>
                    </a:p>
                    <a:p>
                      <a:pPr marL="285750" indent="-285750">
                        <a:buFont typeface="Arial" charset="0"/>
                        <a:buChar char="•"/>
                      </a:pPr>
                      <a:r>
                        <a:rPr lang="en-US" sz="2400" i="0" baseline="0" dirty="0">
                          <a:uFillTx/>
                        </a:rPr>
                        <a:t>Limit is based on experience, calibration.</a:t>
                      </a:r>
                    </a:p>
                    <a:p>
                      <a:pPr marL="285750" indent="-285750">
                        <a:buFont typeface="Arial" charset="0"/>
                        <a:buChar char="•"/>
                      </a:pPr>
                      <a:r>
                        <a:rPr lang="en-US" sz="2400" b="1" i="0" baseline="0" dirty="0">
                          <a:uFillTx/>
                        </a:rPr>
                        <a:t>Key: Work is </a:t>
                      </a:r>
                      <a:r>
                        <a:rPr lang="en-US" sz="2400" b="1" i="1" baseline="0" dirty="0">
                          <a:uFillTx/>
                        </a:rPr>
                        <a:t>pulled</a:t>
                      </a:r>
                      <a:r>
                        <a:rPr lang="en-US" sz="2400" b="1" i="0" baseline="0" dirty="0">
                          <a:uFillTx/>
                        </a:rPr>
                        <a:t>. You are in charge!</a:t>
                      </a:r>
                      <a:endParaRPr lang="en-US" sz="2400" b="1" i="0" dirty="0">
                        <a:uFillTx/>
                      </a:endParaRPr>
                    </a:p>
                  </a:txBody>
                  <a:tcPr/>
                </a:tc>
                <a:tc>
                  <a:txBody>
                    <a:bodyPr/>
                    <a:lstStyle/>
                    <a:p>
                      <a:pPr marL="285750" indent="-285750">
                        <a:buFont typeface="Arial" charset="0"/>
                        <a:buChar char="•"/>
                      </a:pPr>
                      <a:r>
                        <a:rPr lang="en-US" sz="2400" dirty="0">
                          <a:uFillTx/>
                        </a:rPr>
                        <a:t>Completed tasks.</a:t>
                      </a:r>
                    </a:p>
                    <a:p>
                      <a:pPr marL="285750" indent="-285750">
                        <a:buFont typeface="Arial" charset="0"/>
                        <a:buChar char="•"/>
                      </a:pPr>
                      <a:r>
                        <a:rPr lang="en-US" sz="2400" dirty="0">
                          <a:uFillTx/>
                        </a:rPr>
                        <a:t>Record of your life</a:t>
                      </a:r>
                      <a:r>
                        <a:rPr lang="en-US" sz="2400" baseline="0" dirty="0">
                          <a:uFillTx/>
                        </a:rPr>
                        <a:t> activities.</a:t>
                      </a:r>
                    </a:p>
                    <a:p>
                      <a:pPr marL="285750" indent="-285750">
                        <a:buFont typeface="Arial" charset="0"/>
                        <a:buChar char="•"/>
                      </a:pPr>
                      <a:r>
                        <a:rPr lang="en-US" sz="2400" baseline="0" dirty="0">
                          <a:uFillTx/>
                        </a:rPr>
                        <a:t>Rate of completion is your “velocity”.</a:t>
                      </a:r>
                      <a:endParaRPr lang="en-US" sz="2400" dirty="0">
                        <a:uFillTx/>
                      </a:endParaRPr>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543339" y="4459842"/>
            <a:ext cx="10224025" cy="2142484"/>
          </a:xfrm>
          <a:prstGeom prst="rect">
            <a:avLst/>
          </a:prstGeom>
          <a:noFill/>
          <a:ln w="12700">
            <a:noFill/>
            <a:miter lim="800000"/>
          </a:ln>
          <a:effectLst/>
        </p:spPr>
        <p:txBody>
          <a:bodyPr vert="horz" wrap="square" lIns="90487" tIns="44450" rIns="90487" bIns="44450" numCol="1" anchor="t" anchorCtr="0" compatLnSpc="1">
            <a:prstTxWarp prst="textNoShape">
              <a:avLst/>
            </a:prstTxWarp>
            <a:normAutofit fontScale="85000" lnSpcReduction="10000"/>
          </a:bodyPr>
          <a:lstStyle>
            <a:lvl1pPr marL="342900" indent="-171450" algn="l" rtl="0" eaLnBrk="0" fontAlgn="base" hangingPunct="0">
              <a:spcBef>
                <a:spcPct val="20000"/>
              </a:spcBef>
              <a:spcAft>
                <a:spcPct val="0"/>
              </a:spcAft>
              <a:buSzPct val="100000"/>
              <a:buChar char="•"/>
              <a:defRPr sz="2400" b="1">
                <a:solidFill>
                  <a:srgbClr val="000000"/>
                </a:solidFill>
                <a:uFillTx/>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uFillTx/>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uFillTx/>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uFillTx/>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uFillTx/>
                <a:latin typeface="+mn-lt"/>
                <a:ea typeface="ＭＳ Ｐゴシック" charset="-128"/>
              </a:defRPr>
            </a:lvl9pPr>
          </a:lstStyle>
          <a:p>
            <a:pPr marL="171450" indent="0">
              <a:buNone/>
            </a:pPr>
            <a:r>
              <a:rPr lang="en-US" b="0" kern="0" dirty="0">
                <a:uFillTx/>
              </a:rPr>
              <a:t>Notes:</a:t>
            </a:r>
          </a:p>
          <a:p>
            <a:r>
              <a:rPr lang="en-US" b="0" kern="0" dirty="0">
                <a:uFillTx/>
              </a:rPr>
              <a:t>Ready column is not strictly required, sometimes called “Selected for development”.</a:t>
            </a:r>
          </a:p>
          <a:p>
            <a:r>
              <a:rPr lang="en-US" b="0" kern="0" dirty="0">
                <a:uFillTx/>
              </a:rPr>
              <a:t>Other common column: In Review</a:t>
            </a:r>
          </a:p>
          <a:p>
            <a:r>
              <a:rPr lang="en-US" b="0" kern="0" dirty="0">
                <a:uFillTx/>
              </a:rPr>
              <a:t>Can be creative with columns: </a:t>
            </a:r>
          </a:p>
          <a:p>
            <a:pPr lvl="1"/>
            <a:r>
              <a:rPr lang="en-US" b="0" kern="0" dirty="0">
                <a:uFillTx/>
              </a:rPr>
              <a:t>Waiting on Advisor Confirmation.</a:t>
            </a:r>
          </a:p>
          <a:p>
            <a:pPr lvl="1"/>
            <a:r>
              <a:rPr lang="en-US" b="0" kern="0" dirty="0">
                <a:uFillTx/>
              </a:rPr>
              <a:t>Blocked</a:t>
            </a:r>
          </a:p>
          <a:p>
            <a:pPr lvl="1"/>
            <a:endParaRPr lang="en-US" b="0" kern="0" dirty="0">
              <a:uFillTx/>
            </a:endParaRPr>
          </a:p>
          <a:p>
            <a:endParaRPr lang="en-US" b="0" kern="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7644"/>
    </mc:Choice>
    <mc:Fallback xmlns="">
      <p:transition spd="slow" advTm="7764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principles</a:t>
            </a:r>
          </a:p>
        </p:txBody>
      </p:sp>
      <p:sp>
        <p:nvSpPr>
          <p:cNvPr id="4" name="Content Placeholder 3"/>
          <p:cNvSpPr>
            <a:spLocks noGrp="1"/>
          </p:cNvSpPr>
          <p:nvPr>
            <p:ph sz="quarter" idx="1"/>
          </p:nvPr>
        </p:nvSpPr>
        <p:spPr>
          <a:xfrm>
            <a:off x="365760" y="1179443"/>
            <a:ext cx="9579479" cy="4973766"/>
          </a:xfrm>
        </p:spPr>
        <p:txBody>
          <a:bodyPr>
            <a:normAutofit/>
          </a:bodyPr>
          <a:lstStyle/>
          <a:p>
            <a:r>
              <a:rPr lang="en-US" b="0" dirty="0">
                <a:uFillTx/>
              </a:rPr>
              <a:t>Limit number of “In Progress” tasks</a:t>
            </a:r>
          </a:p>
          <a:p>
            <a:pPr lvl="1"/>
            <a:r>
              <a:rPr lang="en-US" dirty="0">
                <a:uFillTx/>
              </a:rPr>
              <a:t>Must be tuned by each team</a:t>
            </a:r>
          </a:p>
          <a:p>
            <a:pPr lvl="1"/>
            <a:r>
              <a:rPr lang="en-US" b="0" dirty="0">
                <a:uFillTx/>
              </a:rPr>
              <a:t>Comm</a:t>
            </a:r>
            <a:r>
              <a:rPr lang="en-US" dirty="0">
                <a:uFillTx/>
              </a:rPr>
              <a:t>on convention: 2n-1 tasks where n = # team members</a:t>
            </a:r>
            <a:endParaRPr lang="en-US" b="0" dirty="0">
              <a:uFillTx/>
            </a:endParaRPr>
          </a:p>
          <a:p>
            <a:r>
              <a:rPr lang="en-US" b="0" dirty="0">
                <a:uFillTx/>
              </a:rPr>
              <a:t>Productivity improvement: </a:t>
            </a:r>
          </a:p>
          <a:p>
            <a:pPr lvl="1"/>
            <a:r>
              <a:rPr lang="en-US" b="0" dirty="0">
                <a:uFillTx/>
              </a:rPr>
              <a:t>Optimize “flexibility vs swap overhead” balance. No overcommitting.</a:t>
            </a:r>
          </a:p>
          <a:p>
            <a:pPr lvl="1"/>
            <a:r>
              <a:rPr lang="en-US" b="0" dirty="0">
                <a:uFillTx/>
              </a:rPr>
              <a:t>Productivity weakness exposed as bottleneck.  Team must identify and fix the bottleneck.</a:t>
            </a:r>
          </a:p>
          <a:p>
            <a:pPr lvl="1"/>
            <a:r>
              <a:rPr lang="en-US" b="0" dirty="0">
                <a:uFillTx/>
              </a:rPr>
              <a:t>Effective in R&amp;D setting.  Avoids a deadline-based approach.  Deadlines are dealt with in a </a:t>
            </a:r>
            <a:r>
              <a:rPr lang="en-US" dirty="0">
                <a:uFillTx/>
              </a:rPr>
              <a:t>d</a:t>
            </a:r>
            <a:r>
              <a:rPr lang="en-US" b="0" dirty="0">
                <a:uFillTx/>
              </a:rPr>
              <a:t>ifferent way.</a:t>
            </a:r>
          </a:p>
          <a:p>
            <a:r>
              <a:rPr lang="en-US" b="0" dirty="0">
                <a:uFillTx/>
              </a:rPr>
              <a:t>Provides a board for viewing and managing issues</a:t>
            </a:r>
          </a:p>
        </p:txBody>
      </p:sp>
    </p:spTree>
  </p:cSld>
  <p:clrMapOvr>
    <a:masterClrMapping/>
  </p:clrMapOvr>
  <mc:AlternateContent xmlns:mc="http://schemas.openxmlformats.org/markup-compatibility/2006" xmlns:p14="http://schemas.microsoft.com/office/powerpoint/2010/main">
    <mc:Choice Requires="p14">
      <p:transition spd="slow" p14:dur="2000" advTm="132857"/>
    </mc:Choice>
    <mc:Fallback xmlns="">
      <p:transition spd="slow" advTm="1328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Personal Kanban</a:t>
            </a:r>
          </a:p>
        </p:txBody>
      </p:sp>
      <p:sp>
        <p:nvSpPr>
          <p:cNvPr id="3" name="Content Placeholder 2"/>
          <p:cNvSpPr>
            <a:spLocks noGrp="1"/>
          </p:cNvSpPr>
          <p:nvPr>
            <p:ph idx="1"/>
          </p:nvPr>
        </p:nvSpPr>
        <p:spPr>
          <a:xfrm>
            <a:off x="1355595" y="1366162"/>
            <a:ext cx="7772400" cy="4131906"/>
          </a:xfrm>
        </p:spPr>
        <p:txBody>
          <a:bodyPr/>
          <a:lstStyle/>
          <a:p>
            <a:r>
              <a:rPr lang="en-US" b="0" dirty="0">
                <a:uFillTx/>
              </a:rPr>
              <a:t>Personal </a:t>
            </a:r>
            <a:r>
              <a:rPr lang="en-US" dirty="0">
                <a:uFillTx/>
              </a:rPr>
              <a:t>K</a:t>
            </a:r>
            <a:r>
              <a:rPr lang="en-US" b="0" dirty="0">
                <a:uFillTx/>
              </a:rPr>
              <a:t>anban: Kanban applied to one person.</a:t>
            </a:r>
          </a:p>
          <a:p>
            <a:pPr lvl="1"/>
            <a:r>
              <a:rPr lang="en-US" b="0" dirty="0">
                <a:uFillTx/>
              </a:rPr>
              <a:t>Apply </a:t>
            </a:r>
            <a:r>
              <a:rPr lang="en-US" dirty="0">
                <a:uFillTx/>
              </a:rPr>
              <a:t>K</a:t>
            </a:r>
            <a:r>
              <a:rPr lang="en-US" b="0" dirty="0">
                <a:uFillTx/>
              </a:rPr>
              <a:t>anban principles to your life.</a:t>
            </a:r>
          </a:p>
          <a:p>
            <a:pPr lvl="1"/>
            <a:r>
              <a:rPr lang="en-US" b="0" dirty="0">
                <a:uFillTx/>
              </a:rPr>
              <a:t>Fully adaptable.</a:t>
            </a:r>
          </a:p>
          <a:p>
            <a:endParaRPr lang="en-US" b="0" dirty="0">
              <a:uFillTx/>
            </a:endParaRPr>
          </a:p>
          <a:p>
            <a:r>
              <a:rPr lang="en-US" b="0" dirty="0">
                <a:uFillTx/>
              </a:rPr>
              <a:t>Personal </a:t>
            </a:r>
            <a:r>
              <a:rPr lang="en-US" dirty="0">
                <a:uFillTx/>
              </a:rPr>
              <a:t>K</a:t>
            </a:r>
            <a:r>
              <a:rPr lang="en-US" b="0" dirty="0">
                <a:uFillTx/>
              </a:rPr>
              <a:t>anban: Commercial </a:t>
            </a:r>
            <a:br>
              <a:rPr lang="en-US" b="0" dirty="0">
                <a:uFillTx/>
              </a:rPr>
            </a:br>
            <a:r>
              <a:rPr lang="en-US" b="0" dirty="0">
                <a:uFillTx/>
              </a:rPr>
              <a:t>book/website.</a:t>
            </a:r>
          </a:p>
          <a:p>
            <a:pPr lvl="1"/>
            <a:r>
              <a:rPr lang="en-US" b="0" dirty="0">
                <a:uFillTx/>
              </a:rPr>
              <a:t>Useful, but not necessary.</a:t>
            </a:r>
          </a:p>
        </p:txBody>
      </p:sp>
      <p:pic>
        <p:nvPicPr>
          <p:cNvPr id="5" name="Picture 4"/>
          <p:cNvPicPr>
            <a:picLocks noChangeAspect="1"/>
          </p:cNvPicPr>
          <p:nvPr/>
        </p:nvPicPr>
        <p:blipFill>
          <a:blip r:embed="rId2"/>
          <a:stretch>
            <a:fillRect/>
          </a:stretch>
        </p:blipFill>
        <p:spPr>
          <a:xfrm>
            <a:off x="8719118" y="2165942"/>
            <a:ext cx="2445608" cy="3243089"/>
          </a:xfrm>
          <a:prstGeom prst="rect">
            <a:avLst/>
          </a:prstGeom>
        </p:spPr>
      </p:pic>
      <p:sp>
        <p:nvSpPr>
          <p:cNvPr id="6" name="TextBox 5"/>
          <p:cNvSpPr txBox="1">
            <a:spLocks/>
          </p:cNvSpPr>
          <p:nvPr/>
        </p:nvSpPr>
        <p:spPr>
          <a:xfrm>
            <a:off x="8145611" y="5572509"/>
            <a:ext cx="359262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0" dirty="0">
                <a:uFillTx/>
              </a:rPr>
              <a:t>http://www.personalkanban.com</a:t>
            </a:r>
          </a:p>
        </p:txBody>
      </p:sp>
      <p:sp>
        <p:nvSpPr>
          <p:cNvPr id="7" name="TextBox 6">
            <a:extLst>
              <a:ext uri="{FF2B5EF4-FFF2-40B4-BE49-F238E27FC236}">
                <a16:creationId xmlns:a16="http://schemas.microsoft.com/office/drawing/2014/main" id="{4E716A06-F5DC-5146-9220-D875A8EB8963}"/>
              </a:ext>
            </a:extLst>
          </p:cNvPr>
          <p:cNvSpPr txBox="1">
            <a:spLocks/>
          </p:cNvSpPr>
          <p:nvPr/>
        </p:nvSpPr>
        <p:spPr>
          <a:xfrm>
            <a:off x="1355595" y="5572509"/>
            <a:ext cx="627794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https://</a:t>
            </a:r>
            <a:r>
              <a:rPr lang="en-US" dirty="0" err="1"/>
              <a:t>bssw.io</a:t>
            </a:r>
            <a:r>
              <a:rPr lang="en-US" dirty="0"/>
              <a:t>/items/using-personal-</a:t>
            </a:r>
            <a:r>
              <a:rPr lang="en-US" dirty="0" err="1"/>
              <a:t>kanban</a:t>
            </a:r>
            <a:r>
              <a:rPr lang="en-US" dirty="0"/>
              <a:t>-for-productivity</a:t>
            </a:r>
            <a:endParaRPr lang="en-US" b="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42031"/>
    </mc:Choice>
    <mc:Fallback xmlns="">
      <p:transition spd="slow" advTm="4203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tools</a:t>
            </a:r>
          </a:p>
        </p:txBody>
      </p:sp>
      <p:sp>
        <p:nvSpPr>
          <p:cNvPr id="3" name="Content Placeholder 2"/>
          <p:cNvSpPr>
            <a:spLocks noGrp="1"/>
          </p:cNvSpPr>
          <p:nvPr>
            <p:ph idx="1"/>
          </p:nvPr>
        </p:nvSpPr>
        <p:spPr>
          <a:xfrm>
            <a:off x="365760" y="1205537"/>
            <a:ext cx="11369809" cy="4047778"/>
          </a:xfrm>
        </p:spPr>
        <p:txBody>
          <a:bodyPr/>
          <a:lstStyle/>
          <a:p>
            <a:r>
              <a:rPr lang="en-US" sz="3600" b="0" dirty="0">
                <a:uFillTx/>
              </a:rPr>
              <a:t>Wall, whiteboard, blackboard: Basic approach.</a:t>
            </a:r>
          </a:p>
          <a:p>
            <a:r>
              <a:rPr lang="en-US" sz="3600" b="0" dirty="0">
                <a:uFillTx/>
              </a:rPr>
              <a:t>Software, cloud-based:</a:t>
            </a:r>
          </a:p>
          <a:p>
            <a:pPr lvl="1"/>
            <a:r>
              <a:rPr lang="en-US" sz="3200" b="0" dirty="0">
                <a:uFillTx/>
              </a:rPr>
              <a:t>Trello, JIRA, GitHub Issues &amp; Project Board.</a:t>
            </a:r>
          </a:p>
          <a:p>
            <a:pPr lvl="1"/>
            <a:r>
              <a:rPr lang="en-US" sz="3200" b="0" dirty="0">
                <a:uFillTx/>
              </a:rPr>
              <a:t>Many more.</a:t>
            </a:r>
          </a:p>
          <a:p>
            <a:r>
              <a:rPr lang="en-US" sz="3600" b="0" dirty="0">
                <a:uFillTx/>
              </a:rPr>
              <a:t>I use Trello (browser, Android, iPhone, iPad).</a:t>
            </a:r>
          </a:p>
          <a:p>
            <a:pPr lvl="1"/>
            <a:r>
              <a:rPr lang="en-US" sz="3200" b="0" dirty="0">
                <a:uFillTx/>
              </a:rPr>
              <a:t>Can add, view, update, anytime, anywhere.</a:t>
            </a:r>
          </a:p>
          <a:p>
            <a:pPr lvl="1"/>
            <a:r>
              <a:rPr lang="en-US" sz="3200" dirty="0">
                <a:uFillTx/>
              </a:rPr>
              <a:t>Different boards for different contexts</a:t>
            </a:r>
          </a:p>
          <a:p>
            <a:pPr lvl="2"/>
            <a:r>
              <a:rPr lang="en-US" sz="2800" dirty="0">
                <a:uFillTx/>
              </a:rPr>
              <a:t>Effective when people are split on multiple projects</a:t>
            </a:r>
          </a:p>
          <a:p>
            <a:pPr lvl="2"/>
            <a:endParaRPr lang="en-US" sz="2800" b="0"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79787"/>
    </mc:Choice>
    <mc:Fallback xmlns="">
      <p:transition spd="slow" advTm="797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Big question: How many tasks?</a:t>
            </a:r>
          </a:p>
        </p:txBody>
      </p:sp>
      <p:sp>
        <p:nvSpPr>
          <p:cNvPr id="3" name="Content Placeholder 2"/>
          <p:cNvSpPr>
            <a:spLocks noGrp="1"/>
          </p:cNvSpPr>
          <p:nvPr>
            <p:ph idx="1"/>
          </p:nvPr>
        </p:nvSpPr>
        <p:spPr>
          <a:xfrm>
            <a:off x="365760" y="1124465"/>
            <a:ext cx="11369809" cy="4831491"/>
          </a:xfrm>
        </p:spPr>
        <p:txBody>
          <a:bodyPr>
            <a:normAutofit fontScale="92500" lnSpcReduction="20000"/>
          </a:bodyPr>
          <a:lstStyle/>
          <a:p>
            <a:r>
              <a:rPr lang="en-US" sz="3200" dirty="0"/>
              <a:t>No single answer. Choose something and adjust from there.</a:t>
            </a:r>
            <a:endParaRPr lang="en-US" sz="3200" b="0" dirty="0">
              <a:uFillTx/>
            </a:endParaRPr>
          </a:p>
          <a:p>
            <a:r>
              <a:rPr lang="en-US" sz="3200" b="0" dirty="0">
                <a:uFillTx/>
              </a:rPr>
              <a:t>Personal Kanban approach: Start with 2 or 3</a:t>
            </a:r>
            <a:r>
              <a:rPr lang="en-US" sz="3200" dirty="0"/>
              <a:t>.</a:t>
            </a:r>
            <a:endParaRPr lang="en-US" sz="3200" b="0" dirty="0">
              <a:uFillTx/>
            </a:endParaRPr>
          </a:p>
          <a:p>
            <a:r>
              <a:rPr lang="en-US" sz="3200" b="0" dirty="0">
                <a:uFillTx/>
              </a:rPr>
              <a:t>Use a freeway traffic analogy:</a:t>
            </a:r>
          </a:p>
          <a:p>
            <a:pPr lvl="1"/>
            <a:r>
              <a:rPr lang="en-US" sz="2800" b="0" dirty="0">
                <a:uFillTx/>
              </a:rPr>
              <a:t>Does traffic flow best when fully packed?  No.</a:t>
            </a:r>
          </a:p>
          <a:p>
            <a:pPr lvl="1"/>
            <a:r>
              <a:rPr lang="en-US" sz="2800" b="0" dirty="0">
                <a:uFillTx/>
              </a:rPr>
              <a:t>Same thing with your effectiveness.</a:t>
            </a:r>
          </a:p>
          <a:p>
            <a:r>
              <a:rPr lang="en-US" sz="3200" b="0" dirty="0">
                <a:uFillTx/>
              </a:rPr>
              <a:t>Spend time consulting board regularly.</a:t>
            </a:r>
          </a:p>
          <a:p>
            <a:pPr lvl="1"/>
            <a:r>
              <a:rPr lang="en-US" sz="2800" b="0" dirty="0">
                <a:uFillTx/>
              </a:rPr>
              <a:t>Brings focus.</a:t>
            </a:r>
          </a:p>
          <a:p>
            <a:pPr lvl="1"/>
            <a:r>
              <a:rPr lang="en-US" sz="2800" b="0" dirty="0">
                <a:uFillTx/>
              </a:rPr>
              <a:t>Enables reflection, retrospection.</a:t>
            </a:r>
          </a:p>
          <a:p>
            <a:pPr lvl="1"/>
            <a:r>
              <a:rPr lang="en-US" sz="2800" b="0" dirty="0">
                <a:uFillTx/>
              </a:rPr>
              <a:t>Use slack time effectively.</a:t>
            </a:r>
          </a:p>
          <a:p>
            <a:pPr lvl="1"/>
            <a:r>
              <a:rPr lang="en-US" sz="2800" u="sng" dirty="0">
                <a:uFillTx/>
              </a:rPr>
              <a:t>When you get out of the habit, start up again</a:t>
            </a:r>
            <a:r>
              <a:rPr lang="en-US" sz="2800" dirty="0">
                <a:uFillTx/>
              </a:rPr>
              <a:t>.</a:t>
            </a:r>
          </a:p>
          <a:p>
            <a:pPr lvl="1"/>
            <a:r>
              <a:rPr lang="en-US" sz="2800" b="0" dirty="0">
                <a:uFillTx/>
              </a:rPr>
              <a:t>Steers towards previously started tasks</a:t>
            </a:r>
          </a:p>
        </p:txBody>
      </p:sp>
    </p:spTree>
  </p:cSld>
  <p:clrMapOvr>
    <a:masterClrMapping/>
  </p:clrMapOvr>
  <mc:AlternateContent xmlns:mc="http://schemas.openxmlformats.org/markup-compatibility/2006" xmlns:p14="http://schemas.microsoft.com/office/powerpoint/2010/main">
    <mc:Choice Requires="p14">
      <p:transition spd="slow" p14:dur="2000" advTm="94816"/>
    </mc:Choice>
    <mc:Fallback xmlns="">
      <p:transition spd="slow" advTm="9481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uFillTx/>
              </a:rPr>
              <a:t>Importance of “In Progress” concept for you</a:t>
            </a:r>
          </a:p>
        </p:txBody>
      </p:sp>
      <p:sp>
        <p:nvSpPr>
          <p:cNvPr id="3" name="Content Placeholder 2"/>
          <p:cNvSpPr>
            <a:spLocks noGrp="1"/>
          </p:cNvSpPr>
          <p:nvPr>
            <p:ph idx="1"/>
          </p:nvPr>
        </p:nvSpPr>
        <p:spPr>
          <a:xfrm>
            <a:off x="1112108" y="1112109"/>
            <a:ext cx="8868504" cy="4983892"/>
          </a:xfrm>
        </p:spPr>
        <p:txBody>
          <a:bodyPr/>
          <a:lstStyle/>
          <a:p>
            <a:r>
              <a:rPr lang="en-US" sz="3600" b="0" dirty="0">
                <a:uFillTx/>
              </a:rPr>
              <a:t>Junior community members: </a:t>
            </a:r>
          </a:p>
          <a:p>
            <a:pPr lvl="1"/>
            <a:r>
              <a:rPr lang="en-US" sz="3200" b="0" dirty="0">
                <a:uFillTx/>
              </a:rPr>
              <a:t>Less control over tasks.</a:t>
            </a:r>
          </a:p>
          <a:p>
            <a:pPr lvl="1"/>
            <a:r>
              <a:rPr lang="en-US" sz="3200" b="0" dirty="0">
                <a:uFillTx/>
              </a:rPr>
              <a:t>Given by supervisor.</a:t>
            </a:r>
          </a:p>
          <a:p>
            <a:r>
              <a:rPr lang="en-US" sz="3600" b="0" dirty="0">
                <a:uFillTx/>
              </a:rPr>
              <a:t>In Progress column: Protects you.</a:t>
            </a:r>
          </a:p>
          <a:p>
            <a:pPr lvl="1"/>
            <a:r>
              <a:rPr lang="en-US" sz="3200" b="0" dirty="0">
                <a:uFillTx/>
              </a:rPr>
              <a:t>If asked to take on another task, respond:</a:t>
            </a:r>
          </a:p>
          <a:p>
            <a:pPr lvl="2"/>
            <a:r>
              <a:rPr lang="en-US" sz="2800" b="0" dirty="0">
                <a:uFillTx/>
              </a:rPr>
              <a:t>Is this important enough to</a:t>
            </a:r>
          </a:p>
          <a:p>
            <a:pPr lvl="3"/>
            <a:r>
              <a:rPr lang="en-US" sz="2600" dirty="0">
                <a:uFillTx/>
              </a:rPr>
              <a:t>back-burner a, b, and c?</a:t>
            </a:r>
            <a:endParaRPr lang="en-US" sz="2600" b="0" dirty="0">
              <a:uFillTx/>
            </a:endParaRPr>
          </a:p>
          <a:p>
            <a:pPr lvl="3"/>
            <a:r>
              <a:rPr lang="en-US" sz="2600" b="0" dirty="0">
                <a:uFillTx/>
              </a:rPr>
              <a:t>become less efficient?</a:t>
            </a:r>
          </a:p>
          <a:p>
            <a:pPr lvl="2"/>
            <a:r>
              <a:rPr lang="en-US" sz="2800" b="0" dirty="0">
                <a:uFillTx/>
              </a:rPr>
              <a:t>Sometimes it is.</a:t>
            </a:r>
          </a:p>
        </p:txBody>
      </p:sp>
    </p:spTree>
  </p:cSld>
  <p:clrMapOvr>
    <a:masterClrMapping/>
  </p:clrMapOvr>
  <mc:AlternateContent xmlns:mc="http://schemas.openxmlformats.org/markup-compatibility/2006" xmlns:p14="http://schemas.microsoft.com/office/powerpoint/2010/main">
    <mc:Choice Requires="p14">
      <p:transition spd="slow" p14:dur="2000" advTm="80643"/>
    </mc:Choice>
    <mc:Fallback xmlns="">
      <p:transition spd="slow" advTm="8064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a:xfrm>
            <a:off x="365760" y="1137138"/>
            <a:ext cx="11369809" cy="4047778"/>
          </a:xfrm>
        </p:spPr>
        <p:txBody>
          <a:bodyPr/>
          <a:lstStyle/>
          <a:p>
            <a:r>
              <a:rPr lang="en-US" dirty="0">
                <a:uFillTx/>
              </a:rPr>
              <a:t>Focus: Solve issues!</a:t>
            </a:r>
          </a:p>
          <a:p>
            <a:pPr lvl="1"/>
            <a:r>
              <a:rPr lang="en-US" dirty="0">
                <a:uFillTx/>
              </a:rPr>
              <a:t>(not add process)</a:t>
            </a:r>
          </a:p>
          <a:p>
            <a:r>
              <a:rPr lang="en-US" dirty="0">
                <a:uFillTx/>
              </a:rPr>
              <a:t>15 minute stand-ups</a:t>
            </a:r>
          </a:p>
          <a:p>
            <a:pPr lvl="1"/>
            <a:r>
              <a:rPr lang="en-US" dirty="0">
                <a:uFillTx/>
              </a:rPr>
              <a:t>Maybe not daily</a:t>
            </a:r>
          </a:p>
          <a:p>
            <a:r>
              <a:rPr lang="en-US" dirty="0">
                <a:uFillTx/>
              </a:rPr>
              <a:t>Planning meetings</a:t>
            </a:r>
          </a:p>
          <a:p>
            <a:r>
              <a:rPr lang="en-US" dirty="0">
                <a:uFillTx/>
              </a:rPr>
              <a:t>Retrospectives</a:t>
            </a:r>
          </a:p>
          <a:p>
            <a:r>
              <a:rPr lang="en-US" dirty="0">
                <a:uFillTx/>
              </a:rPr>
              <a:t>Scrum Master</a:t>
            </a:r>
          </a:p>
          <a:p>
            <a:r>
              <a:rPr lang="en-US" dirty="0">
                <a:uFillTx/>
              </a:rPr>
              <a:t>Product Owner</a:t>
            </a:r>
          </a:p>
          <a:p>
            <a:r>
              <a:rPr lang="en-US" b="1" dirty="0">
                <a:uFillTx/>
              </a:rPr>
              <a:t>Epic, story, task</a:t>
            </a:r>
          </a:p>
          <a:p>
            <a:r>
              <a:rPr lang="en-US" dirty="0">
                <a:uFillTx/>
              </a:rPr>
              <a:t>Definition of Done</a:t>
            </a:r>
          </a:p>
        </p:txBody>
      </p:sp>
      <p:pic>
        <p:nvPicPr>
          <p:cNvPr id="1026" name="Picture 2" descr="Building Blocks, Toys, Play, Abc, 123, Cubes, Dices"/>
          <p:cNvPicPr>
            <a:picLocks noChangeAspect="1" noChangeArrowheads="1"/>
          </p:cNvPicPr>
          <p:nvPr/>
        </p:nvPicPr>
        <p:blipFill>
          <a:blip r:embed="rId2"/>
          <a:srcRect/>
          <a:stretch>
            <a:fillRect/>
          </a:stretch>
        </p:blipFill>
        <p:spPr bwMode="auto">
          <a:xfrm>
            <a:off x="5134937" y="1688129"/>
            <a:ext cx="5283239" cy="394598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advTm="59062"/>
    </mc:Choice>
    <mc:Fallback xmlns="">
      <p:transition spd="slow" advTm="5906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Building on Kanban</a:t>
            </a:r>
          </a:p>
        </p:txBody>
      </p:sp>
      <p:sp>
        <p:nvSpPr>
          <p:cNvPr id="3" name="Content Placeholder 2"/>
          <p:cNvSpPr>
            <a:spLocks noGrp="1"/>
          </p:cNvSpPr>
          <p:nvPr>
            <p:ph idx="1"/>
          </p:nvPr>
        </p:nvSpPr>
        <p:spPr/>
        <p:txBody>
          <a:bodyPr/>
          <a:lstStyle/>
          <a:p>
            <a:r>
              <a:rPr lang="en-US" sz="2400" dirty="0">
                <a:uFillTx/>
              </a:rPr>
              <a:t>Epic, Story, Task</a:t>
            </a:r>
          </a:p>
          <a:p>
            <a:pPr lvl="1"/>
            <a:r>
              <a:rPr lang="en-US" sz="2000" dirty="0">
                <a:uFillTx/>
              </a:rPr>
              <a:t>Formal or informal</a:t>
            </a:r>
          </a:p>
          <a:p>
            <a:pPr lvl="1"/>
            <a:r>
              <a:rPr lang="en-US" sz="2000" dirty="0">
                <a:uFillTx/>
              </a:rPr>
              <a:t>Start with high-level requirements</a:t>
            </a:r>
          </a:p>
          <a:p>
            <a:pPr lvl="1"/>
            <a:r>
              <a:rPr lang="en-US" sz="2000" dirty="0">
                <a:uFillTx/>
              </a:rPr>
              <a:t>Break down and refine </a:t>
            </a:r>
            <a:r>
              <a:rPr lang="en-US" sz="2000" u="sng" dirty="0">
                <a:uFillTx/>
              </a:rPr>
              <a:t>when and as needed</a:t>
            </a:r>
          </a:p>
          <a:p>
            <a:pPr lvl="2"/>
            <a:r>
              <a:rPr lang="en-US" sz="1600" dirty="0">
                <a:uFillTx/>
              </a:rPr>
              <a:t>Close to when the work will be done</a:t>
            </a:r>
          </a:p>
          <a:p>
            <a:pPr lvl="2"/>
            <a:r>
              <a:rPr lang="en-US" sz="1600" dirty="0">
                <a:uFillTx/>
              </a:rPr>
              <a:t>Only for work that will take place</a:t>
            </a:r>
          </a:p>
          <a:p>
            <a:pPr lvl="2"/>
            <a:r>
              <a:rPr lang="en-US" sz="1600" dirty="0"/>
              <a:t>Can be valuable for estimating</a:t>
            </a:r>
          </a:p>
          <a:p>
            <a:pPr lvl="2"/>
            <a:r>
              <a:rPr lang="en-US" sz="1600" dirty="0"/>
              <a:t>There is no “correct” level of granularity</a:t>
            </a:r>
            <a:endParaRPr lang="en-US" sz="1600" dirty="0">
              <a:uFillTx/>
            </a:endParaRPr>
          </a:p>
          <a:p>
            <a:pPr lvl="1"/>
            <a:r>
              <a:rPr lang="en-US" sz="2000" dirty="0"/>
              <a:t>Epics are very high level objectives</a:t>
            </a:r>
          </a:p>
          <a:p>
            <a:pPr lvl="1"/>
            <a:r>
              <a:rPr lang="en-US" sz="2000" dirty="0">
                <a:uFillTx/>
              </a:rPr>
              <a:t>Stories should represent an increment of value to the customer</a:t>
            </a:r>
          </a:p>
          <a:p>
            <a:pPr lvl="2"/>
            <a:r>
              <a:rPr lang="en-US" sz="1600" dirty="0">
                <a:uFillTx/>
              </a:rPr>
              <a:t>”Done” cr</a:t>
            </a:r>
            <a:r>
              <a:rPr lang="en-US" sz="1600" dirty="0"/>
              <a:t>iteria – understandable to user</a:t>
            </a:r>
            <a:endParaRPr lang="en-US" sz="1600" dirty="0">
              <a:uFillTx/>
            </a:endParaRPr>
          </a:p>
          <a:p>
            <a:pPr lvl="1"/>
            <a:r>
              <a:rPr lang="en-US" sz="2000" dirty="0"/>
              <a:t>Tasks are the steps necessary to complete a story</a:t>
            </a:r>
          </a:p>
          <a:p>
            <a:pPr lvl="2"/>
            <a:r>
              <a:rPr lang="en-US" sz="1600" dirty="0">
                <a:uFillTx/>
              </a:rPr>
              <a:t>May not individually provide value to the customer</a:t>
            </a:r>
            <a:endParaRPr lang="en-US" sz="2400" dirty="0">
              <a:uFillTx/>
            </a:endParaRPr>
          </a:p>
          <a:p>
            <a:pPr lvl="3"/>
            <a:endParaRPr lang="en-US" dirty="0">
              <a:uFillTx/>
            </a:endParaRPr>
          </a:p>
        </p:txBody>
      </p:sp>
    </p:spTree>
  </p:cSld>
  <p:clrMapOvr>
    <a:masterClrMapping/>
  </p:clrMapOvr>
  <mc:AlternateContent xmlns:mc="http://schemas.openxmlformats.org/markup-compatibility/2006" xmlns:p14="http://schemas.microsoft.com/office/powerpoint/2010/main">
    <mc:Choice Requires="p14">
      <p:transition spd="slow" p14:dur="2000" advTm="112157"/>
    </mc:Choice>
    <mc:Fallback xmlns="">
      <p:transition spd="slow" advTm="11215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11E-CA7D-3741-9DDB-791E83480980}"/>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FCD8A8D0-D70B-E641-B4D6-F8F0361C4C95}"/>
              </a:ext>
            </a:extLst>
          </p:cNvPr>
          <p:cNvSpPr>
            <a:spLocks noGrp="1"/>
          </p:cNvSpPr>
          <p:nvPr>
            <p:ph idx="1"/>
          </p:nvPr>
        </p:nvSpPr>
        <p:spPr/>
        <p:txBody>
          <a:bodyPr/>
          <a:lstStyle/>
          <a:p>
            <a:r>
              <a:rPr lang="en-US" sz="2400" dirty="0"/>
              <a:t>User stories (optional)</a:t>
            </a:r>
          </a:p>
          <a:p>
            <a:pPr lvl="1"/>
            <a:r>
              <a:rPr lang="en-US" sz="2000" dirty="0"/>
              <a:t>Form: </a:t>
            </a:r>
            <a:r>
              <a:rPr lang="en-US" sz="2000" dirty="0">
                <a:solidFill>
                  <a:srgbClr val="FF0000"/>
                </a:solidFill>
              </a:rPr>
              <a:t>As a</a:t>
            </a:r>
            <a:r>
              <a:rPr lang="en-US" sz="2000" dirty="0"/>
              <a:t> &lt;stakeholder&gt;, </a:t>
            </a:r>
            <a:r>
              <a:rPr lang="en-US" sz="2000" dirty="0">
                <a:solidFill>
                  <a:srgbClr val="FF0000"/>
                </a:solidFill>
              </a:rPr>
              <a:t>I want </a:t>
            </a:r>
            <a:r>
              <a:rPr lang="en-US" sz="2000" dirty="0"/>
              <a:t>&lt;describe what is needed&gt; </a:t>
            </a:r>
            <a:r>
              <a:rPr lang="en-US" sz="2000" dirty="0">
                <a:solidFill>
                  <a:srgbClr val="FF0000"/>
                </a:solidFill>
              </a:rPr>
              <a:t>so that </a:t>
            </a:r>
            <a:r>
              <a:rPr lang="en-US" sz="2000" dirty="0"/>
              <a:t>&lt;why do you want this?&gt;</a:t>
            </a:r>
          </a:p>
          <a:p>
            <a:pPr lvl="1"/>
            <a:r>
              <a:rPr lang="en-US" sz="2000" dirty="0"/>
              <a:t>Can be useful to improve communication and requirements elicitation</a:t>
            </a:r>
          </a:p>
          <a:p>
            <a:r>
              <a:rPr lang="en-US" sz="2400" dirty="0"/>
              <a:t>In heat example:</a:t>
            </a:r>
          </a:p>
          <a:p>
            <a:pPr lvl="1"/>
            <a:r>
              <a:rPr lang="en-US" sz="2000" dirty="0"/>
              <a:t>User stories collected</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modularize the heat equation utilities </a:t>
            </a:r>
            <a:r>
              <a:rPr lang="en-US" sz="1600" dirty="0">
                <a:solidFill>
                  <a:srgbClr val="FF0000"/>
                </a:solidFill>
              </a:rPr>
              <a:t>so that </a:t>
            </a:r>
            <a:r>
              <a:rPr lang="en-US" sz="1600" dirty="0"/>
              <a:t>I can more easily make use of the utilities for other projects.</a:t>
            </a:r>
          </a:p>
          <a:p>
            <a:pPr lvl="2"/>
            <a:r>
              <a:rPr lang="en-US" sz="1600" dirty="0">
                <a:solidFill>
                  <a:srgbClr val="FF0000"/>
                </a:solidFill>
              </a:rPr>
              <a:t>As a</a:t>
            </a:r>
            <a:r>
              <a:rPr lang="en-US" sz="1600" dirty="0"/>
              <a:t> developer, </a:t>
            </a:r>
            <a:r>
              <a:rPr lang="en-US" sz="1600" dirty="0">
                <a:solidFill>
                  <a:srgbClr val="FF0000"/>
                </a:solidFill>
              </a:rPr>
              <a:t>I want </a:t>
            </a:r>
            <a:r>
              <a:rPr lang="en-US" sz="1600" dirty="0"/>
              <a:t>to be able to use multiple integration functions easily </a:t>
            </a:r>
            <a:r>
              <a:rPr lang="en-US" sz="1600" dirty="0">
                <a:solidFill>
                  <a:srgbClr val="FF0000"/>
                </a:solidFill>
              </a:rPr>
              <a:t>so that </a:t>
            </a:r>
            <a:r>
              <a:rPr lang="en-US" sz="1600" dirty="0"/>
              <a:t>I can utilize the function best suited for the problem I am solving.</a:t>
            </a:r>
          </a:p>
        </p:txBody>
      </p:sp>
    </p:spTree>
    <p:extLst>
      <p:ext uri="{BB962C8B-B14F-4D97-AF65-F5344CB8AC3E}">
        <p14:creationId xmlns:p14="http://schemas.microsoft.com/office/powerpoint/2010/main" val="105170428"/>
      </p:ext>
    </p:extLst>
  </p:cSld>
  <p:clrMapOvr>
    <a:masterClrMapping/>
  </p:clrMapOvr>
  <mc:AlternateContent xmlns:mc="http://schemas.openxmlformats.org/markup-compatibility/2006" xmlns:p14="http://schemas.microsoft.com/office/powerpoint/2010/main">
    <mc:Choice Requires="p14">
      <p:transition spd="slow" p14:dur="2000" advTm="93785"/>
    </mc:Choice>
    <mc:Fallback xmlns="">
      <p:transition spd="slow" advTm="93785"/>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A4EA-6498-624D-8957-1ED63F5EF7E2}"/>
              </a:ext>
            </a:extLst>
          </p:cNvPr>
          <p:cNvSpPr>
            <a:spLocks noGrp="1"/>
          </p:cNvSpPr>
          <p:nvPr>
            <p:ph type="title"/>
          </p:nvPr>
        </p:nvSpPr>
        <p:spPr/>
        <p:txBody>
          <a:bodyPr/>
          <a:lstStyle/>
          <a:p>
            <a:r>
              <a:rPr lang="en-US" dirty="0"/>
              <a:t>Building on Kanban</a:t>
            </a:r>
          </a:p>
        </p:txBody>
      </p:sp>
      <p:sp>
        <p:nvSpPr>
          <p:cNvPr id="3" name="Content Placeholder 2">
            <a:extLst>
              <a:ext uri="{FF2B5EF4-FFF2-40B4-BE49-F238E27FC236}">
                <a16:creationId xmlns:a16="http://schemas.microsoft.com/office/drawing/2014/main" id="{AF99CEBB-4C17-F54B-A772-FDF36B760952}"/>
              </a:ext>
            </a:extLst>
          </p:cNvPr>
          <p:cNvSpPr>
            <a:spLocks noGrp="1"/>
          </p:cNvSpPr>
          <p:nvPr>
            <p:ph idx="1"/>
          </p:nvPr>
        </p:nvSpPr>
        <p:spPr/>
        <p:txBody>
          <a:bodyPr/>
          <a:lstStyle/>
          <a:p>
            <a:r>
              <a:rPr lang="en-US" sz="2400" dirty="0"/>
              <a:t>Epic (derived from user stories): Refactor code for enhanced modularity</a:t>
            </a:r>
          </a:p>
          <a:p>
            <a:pPr lvl="1"/>
            <a:r>
              <a:rPr lang="en-US" sz="2000" dirty="0"/>
              <a:t>Description: The heat equation code needs refactoring to improve modularity. Specifically, there are utilities that could be generalized and used with for other applications. Also, the integration function is currently hard-coded. In the future, we want to use alternative integration functions, so we should generalize the interface for this function.</a:t>
            </a:r>
          </a:p>
          <a:p>
            <a:pPr lvl="2"/>
            <a:r>
              <a:rPr lang="en-US" sz="1800" dirty="0"/>
              <a:t>Story 1: Separate out utilities</a:t>
            </a:r>
          </a:p>
          <a:p>
            <a:pPr lvl="2"/>
            <a:r>
              <a:rPr lang="en-US" sz="1800" dirty="0"/>
              <a:t>Story 2: Separate out integration function</a:t>
            </a:r>
          </a:p>
          <a:p>
            <a:pPr marL="346075" lvl="1" indent="0">
              <a:buNone/>
            </a:pPr>
            <a:endParaRPr lang="en-US" sz="2200" dirty="0"/>
          </a:p>
          <a:p>
            <a:r>
              <a:rPr lang="en-US" sz="2600" dirty="0"/>
              <a:t>This idea needs to be socialized with stakeholders</a:t>
            </a:r>
          </a:p>
          <a:p>
            <a:r>
              <a:rPr lang="en-US" sz="2600" dirty="0"/>
              <a:t>No staffing/funding currently available</a:t>
            </a:r>
          </a:p>
          <a:p>
            <a:endParaRPr lang="en-US" dirty="0"/>
          </a:p>
        </p:txBody>
      </p:sp>
    </p:spTree>
    <p:extLst>
      <p:ext uri="{BB962C8B-B14F-4D97-AF65-F5344CB8AC3E}">
        <p14:creationId xmlns:p14="http://schemas.microsoft.com/office/powerpoint/2010/main" val="140313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Samples from Collegeville Org: Kanban Board</a:t>
            </a:r>
          </a:p>
        </p:txBody>
      </p:sp>
      <p:pic>
        <p:nvPicPr>
          <p:cNvPr id="5" name="Picture 4"/>
          <p:cNvPicPr>
            <a:picLocks noChangeAspect="1"/>
          </p:cNvPicPr>
          <p:nvPr/>
        </p:nvPicPr>
        <p:blipFill>
          <a:blip r:embed="rId2"/>
          <a:stretch>
            <a:fillRect/>
          </a:stretch>
        </p:blipFill>
        <p:spPr>
          <a:xfrm>
            <a:off x="408696" y="1055078"/>
            <a:ext cx="11186403" cy="48377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960"/>
    </mc:Choice>
    <mc:Fallback xmlns="">
      <p:transition spd="slow" advTm="1896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Kanban in GitHub</a:t>
            </a:r>
          </a:p>
        </p:txBody>
      </p:sp>
      <p:sp>
        <p:nvSpPr>
          <p:cNvPr id="3" name="Content Placeholder 2"/>
          <p:cNvSpPr>
            <a:spLocks noGrp="1"/>
          </p:cNvSpPr>
          <p:nvPr>
            <p:ph idx="1"/>
          </p:nvPr>
        </p:nvSpPr>
        <p:spPr>
          <a:xfrm>
            <a:off x="365760" y="1235612"/>
            <a:ext cx="11369809" cy="4047778"/>
          </a:xfrm>
        </p:spPr>
        <p:txBody>
          <a:bodyPr/>
          <a:lstStyle/>
          <a:p>
            <a:r>
              <a:rPr lang="en-US" dirty="0">
                <a:uFillTx/>
              </a:rPr>
              <a:t>GitHub supports </a:t>
            </a:r>
            <a:r>
              <a:rPr lang="en-US" u="sng" dirty="0">
                <a:uFillTx/>
              </a:rPr>
              <a:t>basic</a:t>
            </a:r>
            <a:r>
              <a:rPr lang="en-US" dirty="0">
                <a:uFillTx/>
              </a:rPr>
              <a:t> Agile development workflows</a:t>
            </a:r>
          </a:p>
          <a:p>
            <a:pPr lvl="1"/>
            <a:r>
              <a:rPr lang="en-US" dirty="0">
                <a:uFillTx/>
              </a:rPr>
              <a:t>Filing issues</a:t>
            </a:r>
          </a:p>
          <a:p>
            <a:pPr lvl="2"/>
            <a:r>
              <a:rPr lang="en-US" dirty="0">
                <a:uFillTx/>
              </a:rPr>
              <a:t>@mention</a:t>
            </a:r>
          </a:p>
          <a:p>
            <a:pPr lvl="1"/>
            <a:r>
              <a:rPr lang="en-US" dirty="0">
                <a:uFillTx/>
              </a:rPr>
              <a:t>Kanban board</a:t>
            </a:r>
          </a:p>
          <a:p>
            <a:pPr lvl="1"/>
            <a:r>
              <a:rPr lang="en-US" dirty="0">
                <a:uFillTx/>
              </a:rPr>
              <a:t>Projects</a:t>
            </a:r>
          </a:p>
          <a:p>
            <a:r>
              <a:rPr lang="en-US" dirty="0">
                <a:uFillTx/>
              </a:rPr>
              <a:t>GitHub lacks more advanced features</a:t>
            </a:r>
          </a:p>
          <a:p>
            <a:pPr lvl="1"/>
            <a:r>
              <a:rPr lang="en-US" dirty="0">
                <a:uFillTx/>
              </a:rPr>
              <a:t>Dependencies between issues</a:t>
            </a:r>
          </a:p>
          <a:p>
            <a:pPr lvl="2"/>
            <a:r>
              <a:rPr lang="en-US" dirty="0">
                <a:uFillTx/>
              </a:rPr>
              <a:t>You can reference one issue in another</a:t>
            </a:r>
          </a:p>
          <a:p>
            <a:pPr lvl="1"/>
            <a:r>
              <a:rPr lang="en-US" dirty="0">
                <a:uFillTx/>
              </a:rPr>
              <a:t>Advanced notification schemes</a:t>
            </a:r>
          </a:p>
          <a:p>
            <a:pPr lvl="1"/>
            <a:r>
              <a:rPr lang="en-US" dirty="0">
                <a:uFillTx/>
              </a:rPr>
              <a:t>Custom fields</a:t>
            </a:r>
          </a:p>
          <a:p>
            <a:pPr lvl="2"/>
            <a:r>
              <a:rPr lang="en-US" dirty="0">
                <a:uFillTx/>
              </a:rPr>
              <a:t>You can create custom labels</a:t>
            </a:r>
          </a:p>
        </p:txBody>
      </p:sp>
    </p:spTree>
  </p:cSld>
  <p:clrMapOvr>
    <a:masterClrMapping/>
  </p:clrMapOvr>
  <mc:AlternateContent xmlns:mc="http://schemas.openxmlformats.org/markup-compatibility/2006" xmlns:p14="http://schemas.microsoft.com/office/powerpoint/2010/main">
    <mc:Choice Requires="p14">
      <p:transition spd="slow" p14:dur="2000" advTm="32193"/>
    </mc:Choice>
    <mc:Fallback xmlns="">
      <p:transition spd="slow" advTm="3219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510909"/>
          </a:xfrm>
        </p:spPr>
        <p:txBody>
          <a:bodyPr/>
          <a:lstStyle/>
          <a:p>
            <a:r>
              <a:rPr lang="en-US" dirty="0">
                <a:uFillTx/>
              </a:rPr>
              <a:t>Building on Kanban</a:t>
            </a:r>
          </a:p>
        </p:txBody>
      </p:sp>
      <p:sp>
        <p:nvSpPr>
          <p:cNvPr id="3" name="Content Placeholder 2"/>
          <p:cNvSpPr>
            <a:spLocks noGrp="1"/>
          </p:cNvSpPr>
          <p:nvPr>
            <p:ph idx="1"/>
          </p:nvPr>
        </p:nvSpPr>
        <p:spPr/>
        <p:txBody>
          <a:bodyPr/>
          <a:lstStyle/>
          <a:p>
            <a:r>
              <a:rPr lang="en-US" dirty="0">
                <a:solidFill>
                  <a:srgbClr val="FF0000"/>
                </a:solidFill>
                <a:uFillTx/>
              </a:rPr>
              <a:t>A-Team Tools</a:t>
            </a:r>
            <a:r>
              <a:rPr lang="en-US" dirty="0">
                <a:uFillTx/>
              </a:rPr>
              <a:t>: A collection of resources for understanding and applying lightweight agile practices to your scientific SW project</a:t>
            </a:r>
          </a:p>
          <a:p>
            <a:pPr lvl="1"/>
            <a:r>
              <a:rPr lang="en-US" dirty="0">
                <a:uFillTx/>
              </a:rPr>
              <a:t>Especially useful for</a:t>
            </a:r>
          </a:p>
          <a:p>
            <a:pPr lvl="2"/>
            <a:r>
              <a:rPr lang="en-US" dirty="0">
                <a:uFillTx/>
              </a:rPr>
              <a:t>Small teams</a:t>
            </a:r>
          </a:p>
          <a:p>
            <a:pPr lvl="2"/>
            <a:r>
              <a:rPr lang="en-US" dirty="0">
                <a:uFillTx/>
              </a:rPr>
              <a:t>Teams of teams</a:t>
            </a:r>
          </a:p>
          <a:p>
            <a:pPr lvl="2"/>
            <a:r>
              <a:rPr lang="en-US" dirty="0">
                <a:uFillTx/>
              </a:rPr>
              <a:t>Teams that frequently have members come and go</a:t>
            </a:r>
            <a:endParaRPr lang="en-US" dirty="0">
              <a:uFillTx/>
              <a:hlinkClick r:id="rId2"/>
            </a:endParaRPr>
          </a:p>
          <a:p>
            <a:pPr lvl="1"/>
            <a:r>
              <a:rPr lang="en-US" dirty="0">
                <a:uFillTx/>
                <a:hlinkClick r:id="rId2"/>
              </a:rPr>
              <a:t>https://betterscientificsoftware.github.io/A-Team-Tools/</a:t>
            </a:r>
            <a:endParaRPr lang="en-US" dirty="0">
              <a:uFillTx/>
            </a:endParaRPr>
          </a:p>
        </p:txBody>
      </p:sp>
      <p:pic>
        <p:nvPicPr>
          <p:cNvPr id="4" name="Picture 3"/>
          <p:cNvPicPr>
            <a:picLocks noChangeAspect="1"/>
          </p:cNvPicPr>
          <p:nvPr/>
        </p:nvPicPr>
        <p:blipFill>
          <a:blip r:embed="rId3"/>
          <a:stretch>
            <a:fillRect/>
          </a:stretch>
        </p:blipFill>
        <p:spPr>
          <a:xfrm>
            <a:off x="8016332" y="2634327"/>
            <a:ext cx="2663444" cy="11414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878"/>
    </mc:Choice>
    <mc:Fallback xmlns="">
      <p:transition spd="slow" advTm="1687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464" y="263925"/>
            <a:ext cx="11372473" cy="510909"/>
          </a:xfrm>
        </p:spPr>
        <p:txBody>
          <a:bodyPr/>
          <a:lstStyle/>
          <a:p>
            <a:r>
              <a:rPr lang="en-US" dirty="0">
                <a:uFillTx/>
              </a:rPr>
              <a:t>Other Resources</a:t>
            </a:r>
          </a:p>
        </p:txBody>
      </p:sp>
      <p:sp>
        <p:nvSpPr>
          <p:cNvPr id="3" name="Content Placeholder 2"/>
          <p:cNvSpPr>
            <a:spLocks noGrp="1"/>
          </p:cNvSpPr>
          <p:nvPr>
            <p:ph idx="1"/>
          </p:nvPr>
        </p:nvSpPr>
        <p:spPr>
          <a:xfrm>
            <a:off x="155215" y="794919"/>
            <a:ext cx="7652569" cy="4047778"/>
          </a:xfrm>
        </p:spPr>
        <p:txBody>
          <a:bodyPr/>
          <a:lstStyle/>
          <a:p>
            <a:r>
              <a:rPr lang="en-US" sz="2400" b="1" dirty="0">
                <a:uFillTx/>
              </a:rPr>
              <a:t>The Agile Samurai: How Agile Masters Deliver Great Software (Pragmatic Programmers), </a:t>
            </a:r>
            <a:r>
              <a:rPr lang="en-US" sz="2400" dirty="0">
                <a:uFillTx/>
              </a:rPr>
              <a:t>Jonathan Rasmusson.  </a:t>
            </a:r>
          </a:p>
          <a:p>
            <a:pPr lvl="1">
              <a:spcBef>
                <a:spcPts val="200"/>
              </a:spcBef>
            </a:pPr>
            <a:r>
              <a:rPr lang="en-US" sz="2000" dirty="0">
                <a:uFillTx/>
                <a:hlinkClick r:id="rId2"/>
              </a:rPr>
              <a:t>http://a.co/eUGIe95</a:t>
            </a:r>
            <a:endParaRPr lang="en-US" sz="2000" dirty="0">
              <a:uFillTx/>
            </a:endParaRPr>
          </a:p>
          <a:p>
            <a:pPr lvl="1">
              <a:spcBef>
                <a:spcPts val="200"/>
              </a:spcBef>
            </a:pPr>
            <a:r>
              <a:rPr lang="en-US" sz="2000" dirty="0">
                <a:uFillTx/>
              </a:rPr>
              <a:t>Excellent, readable book on Agile methodologies.</a:t>
            </a:r>
          </a:p>
          <a:p>
            <a:pPr lvl="1">
              <a:spcBef>
                <a:spcPts val="200"/>
              </a:spcBef>
            </a:pPr>
            <a:r>
              <a:rPr lang="en-US" sz="2000" i="1" dirty="0">
                <a:uFillTx/>
              </a:rPr>
              <a:t>Also available on Audible.</a:t>
            </a:r>
          </a:p>
          <a:p>
            <a:r>
              <a:rPr lang="en-US" sz="2400" b="1" dirty="0">
                <a:uFillTx/>
              </a:rPr>
              <a:t>Code Complete: A Practical Handbook of Software Construction,</a:t>
            </a:r>
            <a:r>
              <a:rPr lang="en-US" sz="2400" dirty="0">
                <a:uFillTx/>
              </a:rPr>
              <a:t> Steve McConnell.</a:t>
            </a:r>
          </a:p>
          <a:p>
            <a:pPr lvl="1">
              <a:spcBef>
                <a:spcPts val="200"/>
              </a:spcBef>
            </a:pPr>
            <a:r>
              <a:rPr lang="en-US" sz="2000" dirty="0">
                <a:uFillTx/>
                <a:hlinkClick r:id="rId3"/>
              </a:rPr>
              <a:t>http://a.co/eEgWvKj</a:t>
            </a:r>
            <a:r>
              <a:rPr lang="en-US" sz="2000" dirty="0">
                <a:uFillTx/>
              </a:rPr>
              <a:t>   </a:t>
            </a:r>
          </a:p>
          <a:p>
            <a:pPr lvl="1">
              <a:spcBef>
                <a:spcPts val="200"/>
              </a:spcBef>
            </a:pPr>
            <a:r>
              <a:rPr lang="en-US" sz="2000" dirty="0">
                <a:uFillTx/>
              </a:rPr>
              <a:t>Great text on software.</a:t>
            </a:r>
          </a:p>
          <a:p>
            <a:pPr lvl="1">
              <a:spcBef>
                <a:spcPts val="200"/>
              </a:spcBef>
            </a:pPr>
            <a:r>
              <a:rPr lang="en-US" sz="2000" i="1" dirty="0">
                <a:uFillTx/>
              </a:rPr>
              <a:t>Construx website has large collection of content.</a:t>
            </a:r>
          </a:p>
          <a:p>
            <a:r>
              <a:rPr lang="en-US" sz="2400" b="1" dirty="0">
                <a:uFillTx/>
              </a:rPr>
              <a:t>More Effective Agile: A Roadmap for Software Leaders, </a:t>
            </a:r>
            <a:r>
              <a:rPr lang="en-US" sz="2400" dirty="0">
                <a:uFillTx/>
              </a:rPr>
              <a:t>Steve McConnell.</a:t>
            </a:r>
          </a:p>
          <a:p>
            <a:pPr lvl="1">
              <a:spcBef>
                <a:spcPts val="200"/>
              </a:spcBef>
            </a:pPr>
            <a:r>
              <a:rPr lang="en-US" sz="2000" dirty="0">
                <a:uFillTx/>
                <a:hlinkClick r:id="rId4"/>
              </a:rPr>
              <a:t>http://a.co/22EPvt6</a:t>
            </a:r>
            <a:endParaRPr lang="en-US" sz="2000" dirty="0">
              <a:uFillTx/>
            </a:endParaRPr>
          </a:p>
          <a:p>
            <a:pPr lvl="1">
              <a:spcBef>
                <a:spcPts val="200"/>
              </a:spcBef>
            </a:pPr>
            <a:r>
              <a:rPr lang="en-US" sz="2000" dirty="0">
                <a:uFillTx/>
              </a:rPr>
              <a:t>New: A realistic view of Agile effectiveness with great advice for project leaders.</a:t>
            </a:r>
          </a:p>
        </p:txBody>
      </p:sp>
      <p:pic>
        <p:nvPicPr>
          <p:cNvPr id="1026" name="Picture 2" descr="https://images-na.ssl-images-amazon.com/images/I/41m2-97wrvL._SX415_BO1,204,203,200_.jpg"/>
          <p:cNvPicPr>
            <a:picLocks noChangeAspect="1" noChangeArrowheads="1"/>
          </p:cNvPicPr>
          <p:nvPr/>
        </p:nvPicPr>
        <p:blipFill>
          <a:blip r:embed="rId5"/>
          <a:srcRect/>
          <a:stretch>
            <a:fillRect/>
          </a:stretch>
        </p:blipFill>
        <p:spPr bwMode="auto">
          <a:xfrm>
            <a:off x="9447740" y="243840"/>
            <a:ext cx="2287829"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1028" name="Picture 4" descr="https://images-na.ssl-images-amazon.com/images/I/51FUYfErOXL._SX408_BO1,204,203,200_.jpg"/>
          <p:cNvPicPr>
            <a:picLocks noChangeAspect="1" noChangeArrowheads="1"/>
          </p:cNvPicPr>
          <p:nvPr/>
        </p:nvPicPr>
        <p:blipFill>
          <a:blip r:embed="rId6"/>
          <a:srcRect/>
          <a:stretch>
            <a:fillRect/>
          </a:stretch>
        </p:blipFill>
        <p:spPr bwMode="auto">
          <a:xfrm>
            <a:off x="8018329" y="1961966"/>
            <a:ext cx="2249424" cy="2743200"/>
          </a:xfrm>
          <a:prstGeom prst="rect">
            <a:avLst/>
          </a:prstGeom>
          <a:noFill/>
          <a:ln>
            <a:solidFill>
              <a:schemeClr val="tx1"/>
            </a:solidFill>
          </a:ln>
          <a:effectLst>
            <a:outerShdw blurRad="50800" dist="38100" dir="2700000" algn="tl" rotWithShape="0">
              <a:srgbClr val="000000">
                <a:alpha val="40000"/>
              </a:srgbClr>
            </a:outerShdw>
          </a:effectLst>
        </p:spPr>
      </p:pic>
      <p:pic>
        <p:nvPicPr>
          <p:cNvPr id="4" name="Picture 3">
            <a:extLst>
              <a:ext uri="{FF2B5EF4-FFF2-40B4-BE49-F238E27FC236}">
                <a16:creationId xmlns:a16="http://schemas.microsoft.com/office/drawing/2014/main" id="{07A68989-FE78-3943-AEAE-C60E93BCC29F}"/>
              </a:ext>
            </a:extLst>
          </p:cNvPr>
          <p:cNvPicPr>
            <a:picLocks noChangeAspect="1"/>
          </p:cNvPicPr>
          <p:nvPr/>
        </p:nvPicPr>
        <p:blipFill>
          <a:blip r:embed="rId7"/>
          <a:stretch>
            <a:fillRect/>
          </a:stretch>
        </p:blipFill>
        <p:spPr>
          <a:xfrm>
            <a:off x="9868829" y="2992829"/>
            <a:ext cx="1954236" cy="3009765"/>
          </a:xfrm>
          <a:prstGeom prst="rect">
            <a:avLst/>
          </a:prstGeom>
          <a:effectLst>
            <a:outerShdw blurRad="50800" dist="38100" dir="18900000" algn="b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14479"/>
    </mc:Choice>
    <mc:Fallback xmlns="">
      <p:transition spd="slow" advTm="144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66B3-A7EF-4937-851F-47BB62B547F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030D910-81CE-4E0B-AB08-7F847797D53C}"/>
              </a:ext>
            </a:extLst>
          </p:cNvPr>
          <p:cNvSpPr>
            <a:spLocks noGrp="1"/>
          </p:cNvSpPr>
          <p:nvPr>
            <p:ph idx="1"/>
          </p:nvPr>
        </p:nvSpPr>
        <p:spPr/>
        <p:txBody>
          <a:bodyPr/>
          <a:lstStyle/>
          <a:p>
            <a:r>
              <a:rPr lang="en-US" dirty="0"/>
              <a:t>Small Team Models, Challenges</a:t>
            </a:r>
          </a:p>
          <a:p>
            <a:r>
              <a:rPr lang="en-US" dirty="0"/>
              <a:t>Agile workflow management for small teams.</a:t>
            </a:r>
          </a:p>
          <a:p>
            <a:pPr lvl="1"/>
            <a:r>
              <a:rPr lang="en-US" dirty="0"/>
              <a:t>Intro to terminology and approaches</a:t>
            </a:r>
          </a:p>
          <a:p>
            <a:pPr lvl="1"/>
            <a:r>
              <a:rPr lang="en-US" dirty="0"/>
              <a:t>Overview of Kanban</a:t>
            </a:r>
          </a:p>
          <a:p>
            <a:pPr lvl="1"/>
            <a:r>
              <a:rPr lang="en-US" dirty="0"/>
              <a:t>Building on Kanban</a:t>
            </a:r>
          </a:p>
          <a:p>
            <a:pPr lvl="1"/>
            <a:r>
              <a:rPr lang="en-US" dirty="0"/>
              <a:t>Free tools:  Trello, GitHub</a:t>
            </a:r>
          </a:p>
        </p:txBody>
      </p:sp>
    </p:spTree>
    <p:extLst>
      <p:ext uri="{BB962C8B-B14F-4D97-AF65-F5344CB8AC3E}">
        <p14:creationId xmlns:p14="http://schemas.microsoft.com/office/powerpoint/2010/main" val="2481024817"/>
      </p:ext>
    </p:extLst>
  </p:cSld>
  <p:clrMapOvr>
    <a:masterClrMapping/>
  </p:clrMapOvr>
  <mc:AlternateContent xmlns:mc="http://schemas.openxmlformats.org/markup-compatibility/2006" xmlns:p14="http://schemas.microsoft.com/office/powerpoint/2010/main">
    <mc:Choice Requires="p14">
      <p:transition spd="slow" p14:dur="2000" advTm="19084"/>
    </mc:Choice>
    <mc:Fallback xmlns="">
      <p:transition spd="slow" advTm="19084"/>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C1860-394F-C245-96CA-9DED3DAAF758}"/>
              </a:ext>
            </a:extLst>
          </p:cNvPr>
          <p:cNvSpPr/>
          <p:nvPr/>
        </p:nvSpPr>
        <p:spPr>
          <a:xfrm>
            <a:off x="178420" y="1126274"/>
            <a:ext cx="11151219" cy="4215161"/>
          </a:xfrm>
          <a:prstGeom prst="rect">
            <a:avLst/>
          </a:prstGeom>
          <a:solidFill>
            <a:schemeClr val="accent1">
              <a:lumMod val="40000"/>
              <a:lumOff val="60000"/>
            </a:schemeClr>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t" anchorCtr="0" forceAA="0" compatLnSpc="1">
            <a:prstTxWarp prst="textNoShape">
              <a:avLst/>
            </a:prstTxWarp>
            <a:noAutofit/>
          </a:bodyPr>
          <a:lstStyle/>
          <a:p>
            <a:pPr algn="ctr">
              <a:lnSpc>
                <a:spcPct val="90000"/>
              </a:lnSpc>
            </a:pPr>
            <a:r>
              <a:rPr lang="en-US" sz="2400" b="1" dirty="0">
                <a:solidFill>
                  <a:schemeClr val="tx1"/>
                </a:solidFill>
                <a:uFillTx/>
              </a:rPr>
              <a:t>Scrum team</a:t>
            </a:r>
          </a:p>
        </p:txBody>
      </p:sp>
      <p:sp>
        <p:nvSpPr>
          <p:cNvPr id="2" name="Title 1">
            <a:extLst>
              <a:ext uri="{FF2B5EF4-FFF2-40B4-BE49-F238E27FC236}">
                <a16:creationId xmlns:a16="http://schemas.microsoft.com/office/drawing/2014/main" id="{B4917316-753C-8E4A-A349-65AFE9D5CB5C}"/>
              </a:ext>
            </a:extLst>
          </p:cNvPr>
          <p:cNvSpPr>
            <a:spLocks noGrp="1"/>
          </p:cNvSpPr>
          <p:nvPr>
            <p:ph type="title"/>
          </p:nvPr>
        </p:nvSpPr>
        <p:spPr/>
        <p:txBody>
          <a:bodyPr/>
          <a:lstStyle/>
          <a:p>
            <a:r>
              <a:rPr lang="en-US" dirty="0"/>
              <a:t>A Bit about Scrum: Roles</a:t>
            </a:r>
          </a:p>
        </p:txBody>
      </p:sp>
      <p:graphicFrame>
        <p:nvGraphicFramePr>
          <p:cNvPr id="5" name="Content Placeholder 4">
            <a:extLst>
              <a:ext uri="{FF2B5EF4-FFF2-40B4-BE49-F238E27FC236}">
                <a16:creationId xmlns:a16="http://schemas.microsoft.com/office/drawing/2014/main" id="{855CEB3C-2971-124F-9BF8-FE6C59B63805}"/>
              </a:ext>
            </a:extLst>
          </p:cNvPr>
          <p:cNvGraphicFramePr>
            <a:graphicFrameLocks noGrp="1"/>
          </p:cNvGraphicFramePr>
          <p:nvPr>
            <p:ph idx="1"/>
            <p:extLst>
              <p:ext uri="{D42A27DB-BD31-4B8C-83A1-F6EECF244321}">
                <p14:modId xmlns:p14="http://schemas.microsoft.com/office/powerpoint/2010/main" val="1082133342"/>
              </p:ext>
            </p:extLst>
          </p:nvPr>
        </p:nvGraphicFramePr>
        <p:xfrm>
          <a:off x="510090" y="1616074"/>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Product Owner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Interface between development team and stakeholders.</a:t>
                      </a:r>
                    </a:p>
                    <a:p>
                      <a:pPr marL="285750" indent="-285750">
                        <a:buFont typeface="Arial" panose="020B0604020202020204" pitchFamily="34" charset="0"/>
                        <a:buChar char="•"/>
                      </a:pPr>
                      <a:r>
                        <a:rPr lang="en-US" dirty="0"/>
                        <a:t>Responsible for defining and managing work backlog.</a:t>
                      </a:r>
                    </a:p>
                    <a:p>
                      <a:pPr marL="285750" indent="-285750">
                        <a:buFont typeface="Arial" panose="020B0604020202020204" pitchFamily="34" charset="0"/>
                        <a:buChar char="•"/>
                      </a:pPr>
                      <a:r>
                        <a:rPr lang="en-US" dirty="0"/>
                        <a:t>Needs good domain knowledge.</a:t>
                      </a:r>
                    </a:p>
                    <a:p>
                      <a:pPr marL="285750" indent="-285750">
                        <a:buFont typeface="Arial" panose="020B0604020202020204" pitchFamily="34" charset="0"/>
                        <a:buChar char="•"/>
                      </a:pPr>
                      <a:r>
                        <a:rPr lang="en-US" dirty="0"/>
                        <a:t>Needs adequate time to do job well.</a:t>
                      </a:r>
                    </a:p>
                  </a:txBody>
                  <a:tcPr/>
                </a:tc>
                <a:extLst>
                  <a:ext uri="{0D108BD9-81ED-4DB2-BD59-A6C34878D82A}">
                    <a16:rowId xmlns:a16="http://schemas.microsoft.com/office/drawing/2014/main" val="3838138684"/>
                  </a:ext>
                </a:extLst>
              </a:tr>
            </a:tbl>
          </a:graphicData>
        </a:graphic>
      </p:graphicFrame>
      <p:graphicFrame>
        <p:nvGraphicFramePr>
          <p:cNvPr id="6" name="Content Placeholder 4">
            <a:extLst>
              <a:ext uri="{FF2B5EF4-FFF2-40B4-BE49-F238E27FC236}">
                <a16:creationId xmlns:a16="http://schemas.microsoft.com/office/drawing/2014/main" id="{1BF9078E-A231-594D-88CA-B5AAE5E1AD22}"/>
              </a:ext>
            </a:extLst>
          </p:cNvPr>
          <p:cNvGraphicFramePr>
            <a:graphicFrameLocks/>
          </p:cNvGraphicFramePr>
          <p:nvPr>
            <p:extLst>
              <p:ext uri="{D42A27DB-BD31-4B8C-83A1-F6EECF244321}">
                <p14:modId xmlns:p14="http://schemas.microsoft.com/office/powerpoint/2010/main" val="1732619202"/>
              </p:ext>
            </p:extLst>
          </p:nvPr>
        </p:nvGraphicFramePr>
        <p:xfrm>
          <a:off x="4063612" y="1616073"/>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Scrum Master</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Leads and coaches development team.</a:t>
                      </a:r>
                    </a:p>
                    <a:p>
                      <a:pPr marL="285750" indent="-285750">
                        <a:buFont typeface="Arial" panose="020B0604020202020204" pitchFamily="34" charset="0"/>
                        <a:buChar char="•"/>
                      </a:pPr>
                      <a:r>
                        <a:rPr lang="en-US" dirty="0"/>
                        <a:t>Assures scrum processes followed.</a:t>
                      </a:r>
                    </a:p>
                    <a:p>
                      <a:pPr marL="285750" indent="-285750">
                        <a:buFont typeface="Arial" panose="020B0604020202020204" pitchFamily="34" charset="0"/>
                        <a:buChar char="•"/>
                      </a:pPr>
                      <a:r>
                        <a:rPr lang="en-US" dirty="0"/>
                        <a:t>Needs good Scrum knowledge and discipline.</a:t>
                      </a:r>
                    </a:p>
                    <a:p>
                      <a:pPr marL="285750" indent="-285750">
                        <a:buFont typeface="Arial" panose="020B0604020202020204" pitchFamily="34" charset="0"/>
                        <a:buChar char="•"/>
                      </a:pPr>
                      <a:r>
                        <a:rPr lang="en-US" dirty="0"/>
                        <a:t>Can be a developer if sufficient time.</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31ED302F-29E1-9D43-9FD2-6CD65A91DB9C}"/>
              </a:ext>
            </a:extLst>
          </p:cNvPr>
          <p:cNvGraphicFramePr>
            <a:graphicFrameLocks/>
          </p:cNvGraphicFramePr>
          <p:nvPr>
            <p:extLst>
              <p:ext uri="{D42A27DB-BD31-4B8C-83A1-F6EECF244321}">
                <p14:modId xmlns:p14="http://schemas.microsoft.com/office/powerpoint/2010/main" val="2231396891"/>
              </p:ext>
            </p:extLst>
          </p:nvPr>
        </p:nvGraphicFramePr>
        <p:xfrm>
          <a:off x="7617134" y="1616072"/>
          <a:ext cx="3325929" cy="3457731"/>
        </p:xfrm>
        <a:graphic>
          <a:graphicData uri="http://schemas.openxmlformats.org/drawingml/2006/table">
            <a:tbl>
              <a:tblPr firstRow="1" bandRow="1">
                <a:tableStyleId>{5C22544A-7EE6-4342-B048-85BDC9FD1C3A}</a:tableStyleId>
              </a:tblPr>
              <a:tblGrid>
                <a:gridCol w="3325929">
                  <a:extLst>
                    <a:ext uri="{9D8B030D-6E8A-4147-A177-3AD203B41FA5}">
                      <a16:colId xmlns:a16="http://schemas.microsoft.com/office/drawing/2014/main" val="3557367793"/>
                    </a:ext>
                  </a:extLst>
                </a:gridCol>
              </a:tblGrid>
              <a:tr h="530578">
                <a:tc>
                  <a:txBody>
                    <a:bodyPr/>
                    <a:lstStyle/>
                    <a:p>
                      <a:pPr algn="ctr"/>
                      <a:r>
                        <a:rPr lang="en-US" dirty="0"/>
                        <a:t>Development Team</a:t>
                      </a:r>
                    </a:p>
                  </a:txBody>
                  <a:tcPr/>
                </a:tc>
                <a:extLst>
                  <a:ext uri="{0D108BD9-81ED-4DB2-BD59-A6C34878D82A}">
                    <a16:rowId xmlns:a16="http://schemas.microsoft.com/office/drawing/2014/main" val="174976346"/>
                  </a:ext>
                </a:extLst>
              </a:tr>
              <a:tr h="2927153">
                <a:tc>
                  <a:txBody>
                    <a:bodyPr/>
                    <a:lstStyle/>
                    <a:p>
                      <a:pPr marL="285750" indent="-285750">
                        <a:buFont typeface="Arial" panose="020B0604020202020204" pitchFamily="34" charset="0"/>
                        <a:buChar char="•"/>
                      </a:pPr>
                      <a:r>
                        <a:rPr lang="en-US" dirty="0"/>
                        <a:t>Cross-functional group of 3 – 9 that develops product. </a:t>
                      </a:r>
                    </a:p>
                    <a:p>
                      <a:pPr marL="285750" indent="-285750">
                        <a:buFont typeface="Arial" panose="020B0604020202020204" pitchFamily="34" charset="0"/>
                        <a:buChar char="•"/>
                      </a:pPr>
                      <a:r>
                        <a:rPr lang="en-US" dirty="0"/>
                        <a:t>Completes all work necessary to be done-done.</a:t>
                      </a:r>
                    </a:p>
                    <a:p>
                      <a:pPr marL="285750" indent="-285750">
                        <a:buFont typeface="Arial" panose="020B0604020202020204" pitchFamily="34" charset="0"/>
                        <a:buChar char="•"/>
                      </a:pPr>
                      <a:r>
                        <a:rPr lang="en-US" dirty="0"/>
                        <a:t>Collectively need design, development, testing, documentation skills.</a:t>
                      </a:r>
                    </a:p>
                    <a:p>
                      <a:pPr marL="285750" indent="-285750">
                        <a:buFont typeface="Arial" panose="020B0604020202020204" pitchFamily="34" charset="0"/>
                        <a:buChar char="•"/>
                      </a:pPr>
                      <a:r>
                        <a:rPr lang="en-US" dirty="0"/>
                        <a:t>Works in collaboration with product owner, scrum master.</a:t>
                      </a:r>
                    </a:p>
                  </a:txBody>
                  <a:tcPr/>
                </a:tc>
                <a:extLst>
                  <a:ext uri="{0D108BD9-81ED-4DB2-BD59-A6C34878D82A}">
                    <a16:rowId xmlns:a16="http://schemas.microsoft.com/office/drawing/2014/main" val="3838138684"/>
                  </a:ext>
                </a:extLst>
              </a:tr>
            </a:tbl>
          </a:graphicData>
        </a:graphic>
      </p:graphicFrame>
    </p:spTree>
    <p:extLst>
      <p:ext uri="{BB962C8B-B14F-4D97-AF65-F5344CB8AC3E}">
        <p14:creationId xmlns:p14="http://schemas.microsoft.com/office/powerpoint/2010/main" val="136774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C91B1F-F35F-AD4E-9C87-2DD81F94925D}"/>
              </a:ext>
            </a:extLst>
          </p:cNvPr>
          <p:cNvSpPr/>
          <p:nvPr/>
        </p:nvSpPr>
        <p:spPr>
          <a:xfrm>
            <a:off x="11248168" y="2811759"/>
            <a:ext cx="937245" cy="1220765"/>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Repeat</a:t>
            </a:r>
          </a:p>
        </p:txBody>
      </p:sp>
      <p:sp>
        <p:nvSpPr>
          <p:cNvPr id="15" name="Notched Right Arrow 14">
            <a:extLst>
              <a:ext uri="{FF2B5EF4-FFF2-40B4-BE49-F238E27FC236}">
                <a16:creationId xmlns:a16="http://schemas.microsoft.com/office/drawing/2014/main" id="{5554CB6F-5C93-AD4B-872C-93D42CDE5F35}"/>
              </a:ext>
            </a:extLst>
          </p:cNvPr>
          <p:cNvSpPr/>
          <p:nvPr/>
        </p:nvSpPr>
        <p:spPr>
          <a:xfrm>
            <a:off x="9229351" y="2881443"/>
            <a:ext cx="2077989"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Retrospective</a:t>
            </a:r>
          </a:p>
        </p:txBody>
      </p:sp>
      <p:sp>
        <p:nvSpPr>
          <p:cNvPr id="11" name="Notched Right Arrow 10">
            <a:extLst>
              <a:ext uri="{FF2B5EF4-FFF2-40B4-BE49-F238E27FC236}">
                <a16:creationId xmlns:a16="http://schemas.microsoft.com/office/drawing/2014/main" id="{116B00C3-16F5-CB4C-A433-B456B6DDEED3}"/>
              </a:ext>
            </a:extLst>
          </p:cNvPr>
          <p:cNvSpPr/>
          <p:nvPr/>
        </p:nvSpPr>
        <p:spPr>
          <a:xfrm>
            <a:off x="4275200" y="2881443"/>
            <a:ext cx="2650271"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1 – 3 weeks</a:t>
            </a:r>
          </a:p>
        </p:txBody>
      </p:sp>
      <p:sp>
        <p:nvSpPr>
          <p:cNvPr id="6" name="Notched Right Arrow 5">
            <a:extLst>
              <a:ext uri="{FF2B5EF4-FFF2-40B4-BE49-F238E27FC236}">
                <a16:creationId xmlns:a16="http://schemas.microsoft.com/office/drawing/2014/main" id="{8D99734D-51AB-9D42-9214-59E2A8C66A3B}"/>
              </a:ext>
            </a:extLst>
          </p:cNvPr>
          <p:cNvSpPr/>
          <p:nvPr/>
        </p:nvSpPr>
        <p:spPr>
          <a:xfrm>
            <a:off x="1408705" y="2920450"/>
            <a:ext cx="1535850"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Planning</a:t>
            </a:r>
          </a:p>
        </p:txBody>
      </p:sp>
      <p:sp>
        <p:nvSpPr>
          <p:cNvPr id="2" name="Title 1">
            <a:extLst>
              <a:ext uri="{FF2B5EF4-FFF2-40B4-BE49-F238E27FC236}">
                <a16:creationId xmlns:a16="http://schemas.microsoft.com/office/drawing/2014/main" id="{4188837C-AFA0-DD4D-A558-71240D71614D}"/>
              </a:ext>
            </a:extLst>
          </p:cNvPr>
          <p:cNvSpPr>
            <a:spLocks noGrp="1"/>
          </p:cNvSpPr>
          <p:nvPr>
            <p:ph type="title"/>
          </p:nvPr>
        </p:nvSpPr>
        <p:spPr>
          <a:xfrm>
            <a:off x="243096" y="193226"/>
            <a:ext cx="11372473" cy="510909"/>
          </a:xfrm>
        </p:spPr>
        <p:txBody>
          <a:bodyPr/>
          <a:lstStyle/>
          <a:p>
            <a:r>
              <a:rPr lang="en-US" dirty="0"/>
              <a:t>A Bit about Scrum: Process</a:t>
            </a:r>
          </a:p>
        </p:txBody>
      </p:sp>
      <p:graphicFrame>
        <p:nvGraphicFramePr>
          <p:cNvPr id="5" name="Content Placeholder 4">
            <a:extLst>
              <a:ext uri="{FF2B5EF4-FFF2-40B4-BE49-F238E27FC236}">
                <a16:creationId xmlns:a16="http://schemas.microsoft.com/office/drawing/2014/main" id="{AFC29F5D-EE4C-4E43-8D49-CE8DAEFCACE1}"/>
              </a:ext>
            </a:extLst>
          </p:cNvPr>
          <p:cNvGraphicFramePr>
            <a:graphicFrameLocks/>
          </p:cNvGraphicFramePr>
          <p:nvPr>
            <p:extLst>
              <p:ext uri="{D42A27DB-BD31-4B8C-83A1-F6EECF244321}">
                <p14:modId xmlns:p14="http://schemas.microsoft.com/office/powerpoint/2010/main" val="527243427"/>
              </p:ext>
            </p:extLst>
          </p:nvPr>
        </p:nvGraphicFramePr>
        <p:xfrm>
          <a:off x="55758" y="2686591"/>
          <a:ext cx="1651306" cy="1832635"/>
        </p:xfrm>
        <a:graphic>
          <a:graphicData uri="http://schemas.openxmlformats.org/drawingml/2006/table">
            <a:tbl>
              <a:tblPr firstRow="1" bandRow="1">
                <a:tableStyleId>{5C22544A-7EE6-4342-B048-85BDC9FD1C3A}</a:tableStyleId>
              </a:tblPr>
              <a:tblGrid>
                <a:gridCol w="1651306">
                  <a:extLst>
                    <a:ext uri="{9D8B030D-6E8A-4147-A177-3AD203B41FA5}">
                      <a16:colId xmlns:a16="http://schemas.microsoft.com/office/drawing/2014/main" val="3557367793"/>
                    </a:ext>
                  </a:extLst>
                </a:gridCol>
              </a:tblGrid>
              <a:tr h="369468">
                <a:tc>
                  <a:txBody>
                    <a:bodyPr/>
                    <a:lstStyle/>
                    <a:p>
                      <a:pPr algn="ctr"/>
                      <a:r>
                        <a:rPr lang="en-US" dirty="0"/>
                        <a:t>Product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Prioritized requirements, features of the product</a:t>
                      </a:r>
                    </a:p>
                  </a:txBody>
                  <a:tcPr/>
                </a:tc>
                <a:extLst>
                  <a:ext uri="{0D108BD9-81ED-4DB2-BD59-A6C34878D82A}">
                    <a16:rowId xmlns:a16="http://schemas.microsoft.com/office/drawing/2014/main" val="3838138684"/>
                  </a:ext>
                </a:extLst>
              </a:tr>
            </a:tbl>
          </a:graphicData>
        </a:graphic>
      </p:graphicFrame>
      <p:graphicFrame>
        <p:nvGraphicFramePr>
          <p:cNvPr id="7" name="Content Placeholder 4">
            <a:extLst>
              <a:ext uri="{FF2B5EF4-FFF2-40B4-BE49-F238E27FC236}">
                <a16:creationId xmlns:a16="http://schemas.microsoft.com/office/drawing/2014/main" id="{6086A849-91B1-174A-A0CA-30B1F06EE40B}"/>
              </a:ext>
            </a:extLst>
          </p:cNvPr>
          <p:cNvGraphicFramePr>
            <a:graphicFrameLocks/>
          </p:cNvGraphicFramePr>
          <p:nvPr>
            <p:extLst>
              <p:ext uri="{D42A27DB-BD31-4B8C-83A1-F6EECF244321}">
                <p14:modId xmlns:p14="http://schemas.microsoft.com/office/powerpoint/2010/main" val="1047471756"/>
              </p:ext>
            </p:extLst>
          </p:nvPr>
        </p:nvGraphicFramePr>
        <p:xfrm>
          <a:off x="2955706" y="2686590"/>
          <a:ext cx="1629008" cy="1832635"/>
        </p:xfrm>
        <a:graphic>
          <a:graphicData uri="http://schemas.openxmlformats.org/drawingml/2006/table">
            <a:tbl>
              <a:tblPr firstRow="1" bandRow="1">
                <a:tableStyleId>{5C22544A-7EE6-4342-B048-85BDC9FD1C3A}</a:tableStyleId>
              </a:tblPr>
              <a:tblGrid>
                <a:gridCol w="1629008">
                  <a:extLst>
                    <a:ext uri="{9D8B030D-6E8A-4147-A177-3AD203B41FA5}">
                      <a16:colId xmlns:a16="http://schemas.microsoft.com/office/drawing/2014/main" val="3557367793"/>
                    </a:ext>
                  </a:extLst>
                </a:gridCol>
              </a:tblGrid>
              <a:tr h="369468">
                <a:tc>
                  <a:txBody>
                    <a:bodyPr/>
                    <a:lstStyle/>
                    <a:p>
                      <a:pPr algn="ctr"/>
                      <a:r>
                        <a:rPr lang="en-US" dirty="0"/>
                        <a:t>Sprint Backlog</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Enough work for sprint; integral capabilities</a:t>
                      </a:r>
                    </a:p>
                  </a:txBody>
                  <a:tcPr/>
                </a:tc>
                <a:extLst>
                  <a:ext uri="{0D108BD9-81ED-4DB2-BD59-A6C34878D82A}">
                    <a16:rowId xmlns:a16="http://schemas.microsoft.com/office/drawing/2014/main" val="3838138684"/>
                  </a:ext>
                </a:extLst>
              </a:tr>
            </a:tbl>
          </a:graphicData>
        </a:graphic>
      </p:graphicFrame>
      <p:sp>
        <p:nvSpPr>
          <p:cNvPr id="9" name="Circular Arrow 8">
            <a:extLst>
              <a:ext uri="{FF2B5EF4-FFF2-40B4-BE49-F238E27FC236}">
                <a16:creationId xmlns:a16="http://schemas.microsoft.com/office/drawing/2014/main" id="{0A1CDFE9-1515-6E43-B30D-4E286DF8F2A0}"/>
              </a:ext>
            </a:extLst>
          </p:cNvPr>
          <p:cNvSpPr/>
          <p:nvPr/>
        </p:nvSpPr>
        <p:spPr>
          <a:xfrm>
            <a:off x="4374070" y="1048194"/>
            <a:ext cx="2569059" cy="2191585"/>
          </a:xfrm>
          <a:prstGeom prst="circularArrow">
            <a:avLst>
              <a:gd name="adj1" fmla="val 16947"/>
              <a:gd name="adj2" fmla="val 1010363"/>
              <a:gd name="adj3" fmla="val 8964256"/>
              <a:gd name="adj4" fmla="val 10800000"/>
              <a:gd name="adj5" fmla="val 1603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Daily scrum</a:t>
            </a:r>
          </a:p>
        </p:txBody>
      </p:sp>
      <p:sp>
        <p:nvSpPr>
          <p:cNvPr id="10" name="Notched Right Arrow 9">
            <a:extLst>
              <a:ext uri="{FF2B5EF4-FFF2-40B4-BE49-F238E27FC236}">
                <a16:creationId xmlns:a16="http://schemas.microsoft.com/office/drawing/2014/main" id="{80C7411D-685E-964A-B70B-C2A67344CE2E}"/>
              </a:ext>
            </a:extLst>
          </p:cNvPr>
          <p:cNvSpPr/>
          <p:nvPr/>
        </p:nvSpPr>
        <p:spPr>
          <a:xfrm>
            <a:off x="6670287" y="2881443"/>
            <a:ext cx="1385682" cy="1025912"/>
          </a:xfrm>
          <a:prstGeom prst="notchedRightArrow">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dirty="0">
                <a:solidFill>
                  <a:schemeClr val="tx1"/>
                </a:solidFill>
                <a:uFillTx/>
              </a:rPr>
              <a:t>Sprint Review</a:t>
            </a:r>
          </a:p>
        </p:txBody>
      </p:sp>
      <p:graphicFrame>
        <p:nvGraphicFramePr>
          <p:cNvPr id="13" name="Content Placeholder 4">
            <a:extLst>
              <a:ext uri="{FF2B5EF4-FFF2-40B4-BE49-F238E27FC236}">
                <a16:creationId xmlns:a16="http://schemas.microsoft.com/office/drawing/2014/main" id="{CBC7826A-438B-9247-BBC7-2244F4610D43}"/>
              </a:ext>
            </a:extLst>
          </p:cNvPr>
          <p:cNvGraphicFramePr>
            <a:graphicFrameLocks/>
          </p:cNvGraphicFramePr>
          <p:nvPr>
            <p:extLst>
              <p:ext uri="{D42A27DB-BD31-4B8C-83A1-F6EECF244321}">
                <p14:modId xmlns:p14="http://schemas.microsoft.com/office/powerpoint/2010/main" val="1296480295"/>
              </p:ext>
            </p:extLst>
          </p:nvPr>
        </p:nvGraphicFramePr>
        <p:xfrm>
          <a:off x="8044818" y="2641131"/>
          <a:ext cx="1492406" cy="1562023"/>
        </p:xfrm>
        <a:graphic>
          <a:graphicData uri="http://schemas.openxmlformats.org/drawingml/2006/table">
            <a:tbl>
              <a:tblPr firstRow="1" bandRow="1">
                <a:tableStyleId>{5C22544A-7EE6-4342-B048-85BDC9FD1C3A}</a:tableStyleId>
              </a:tblPr>
              <a:tblGrid>
                <a:gridCol w="1492406">
                  <a:extLst>
                    <a:ext uri="{9D8B030D-6E8A-4147-A177-3AD203B41FA5}">
                      <a16:colId xmlns:a16="http://schemas.microsoft.com/office/drawing/2014/main" val="3557367793"/>
                    </a:ext>
                  </a:extLst>
                </a:gridCol>
              </a:tblGrid>
              <a:tr h="369468">
                <a:tc>
                  <a:txBody>
                    <a:bodyPr/>
                    <a:lstStyle/>
                    <a:p>
                      <a:pPr algn="ctr"/>
                      <a:r>
                        <a:rPr lang="en-US" dirty="0"/>
                        <a:t>Increment</a:t>
                      </a:r>
                    </a:p>
                  </a:txBody>
                  <a:tcPr/>
                </a:tc>
                <a:extLst>
                  <a:ext uri="{0D108BD9-81ED-4DB2-BD59-A6C34878D82A}">
                    <a16:rowId xmlns:a16="http://schemas.microsoft.com/office/drawing/2014/main" val="174976346"/>
                  </a:ext>
                </a:extLst>
              </a:tr>
              <a:tr h="1192555">
                <a:tc>
                  <a:txBody>
                    <a:bodyPr/>
                    <a:lstStyle/>
                    <a:p>
                      <a:pPr marL="0" indent="0">
                        <a:buFont typeface="Arial" panose="020B0604020202020204" pitchFamily="34" charset="0"/>
                        <a:buNone/>
                      </a:pPr>
                      <a:r>
                        <a:rPr lang="en-US" dirty="0"/>
                        <a:t>Product with new working features.</a:t>
                      </a:r>
                    </a:p>
                  </a:txBody>
                  <a:tcPr/>
                </a:tc>
                <a:extLst>
                  <a:ext uri="{0D108BD9-81ED-4DB2-BD59-A6C34878D82A}">
                    <a16:rowId xmlns:a16="http://schemas.microsoft.com/office/drawing/2014/main" val="3838138684"/>
                  </a:ext>
                </a:extLst>
              </a:tr>
            </a:tbl>
          </a:graphicData>
        </a:graphic>
      </p:graphicFrame>
      <p:sp>
        <p:nvSpPr>
          <p:cNvPr id="19" name="Rectangular Callout 18">
            <a:extLst>
              <a:ext uri="{FF2B5EF4-FFF2-40B4-BE49-F238E27FC236}">
                <a16:creationId xmlns:a16="http://schemas.microsoft.com/office/drawing/2014/main" id="{863EA729-AA6E-6A44-88BD-3456E5FAEADF}"/>
              </a:ext>
            </a:extLst>
          </p:cNvPr>
          <p:cNvSpPr/>
          <p:nvPr/>
        </p:nvSpPr>
        <p:spPr>
          <a:xfrm>
            <a:off x="6670287" y="278731"/>
            <a:ext cx="4067053" cy="1393902"/>
          </a:xfrm>
          <a:prstGeom prst="wedgeRectCallout">
            <a:avLst>
              <a:gd name="adj1" fmla="val -57707"/>
              <a:gd name="adj2" fmla="val 80425"/>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r>
              <a:rPr lang="en-US" b="1" dirty="0">
                <a:solidFill>
                  <a:schemeClr val="tx1"/>
                </a:solidFill>
                <a:uFillTx/>
              </a:rPr>
              <a:t>15-min standup</a:t>
            </a:r>
          </a:p>
          <a:p>
            <a:pPr marL="0" indent="0">
              <a:buFont typeface="Arial" panose="020B0604020202020204" pitchFamily="34" charset="0"/>
              <a:buNone/>
            </a:pPr>
            <a:r>
              <a:rPr lang="en-US" dirty="0">
                <a:solidFill>
                  <a:schemeClr val="tx1"/>
                </a:solidFill>
              </a:rPr>
              <a:t>What did you do yesterday?</a:t>
            </a:r>
          </a:p>
          <a:p>
            <a:pPr marL="0" indent="0">
              <a:buFont typeface="Arial" panose="020B0604020202020204" pitchFamily="34" charset="0"/>
              <a:buNone/>
            </a:pPr>
            <a:r>
              <a:rPr lang="en-US" dirty="0">
                <a:solidFill>
                  <a:schemeClr val="tx1"/>
                </a:solidFill>
              </a:rPr>
              <a:t>What will you do today?</a:t>
            </a:r>
          </a:p>
          <a:p>
            <a:pPr marL="0" indent="0">
              <a:buFont typeface="Arial" panose="020B0604020202020204" pitchFamily="34" charset="0"/>
              <a:buNone/>
            </a:pPr>
            <a:r>
              <a:rPr lang="en-US" dirty="0">
                <a:solidFill>
                  <a:schemeClr val="tx1"/>
                </a:solidFill>
              </a:rPr>
              <a:t>What is blocking progress?</a:t>
            </a:r>
            <a:endParaRPr lang="en-US" dirty="0">
              <a:solidFill>
                <a:schemeClr val="tx1"/>
              </a:solidFill>
              <a:uFillTx/>
            </a:endParaRPr>
          </a:p>
        </p:txBody>
      </p:sp>
      <p:sp>
        <p:nvSpPr>
          <p:cNvPr id="20" name="Rectangle 19">
            <a:extLst>
              <a:ext uri="{FF2B5EF4-FFF2-40B4-BE49-F238E27FC236}">
                <a16:creationId xmlns:a16="http://schemas.microsoft.com/office/drawing/2014/main" id="{2CB12FC6-5356-3D44-8849-9E5281891D22}"/>
              </a:ext>
            </a:extLst>
          </p:cNvPr>
          <p:cNvSpPr/>
          <p:nvPr/>
        </p:nvSpPr>
        <p:spPr>
          <a:xfrm>
            <a:off x="299158" y="5062654"/>
            <a:ext cx="2219093" cy="914400"/>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nSpc>
                <a:spcPct val="90000"/>
              </a:lnSpc>
            </a:pPr>
            <a:r>
              <a:rPr lang="en-US" dirty="0">
                <a:solidFill>
                  <a:schemeClr val="tx1"/>
                </a:solidFill>
                <a:uFillTx/>
              </a:rPr>
              <a:t>* Sprint planning</a:t>
            </a:r>
            <a:br>
              <a:rPr lang="en-US" dirty="0">
                <a:solidFill>
                  <a:schemeClr val="tx1"/>
                </a:solidFill>
                <a:uFillTx/>
              </a:rPr>
            </a:br>
            <a:r>
              <a:rPr lang="en-US" dirty="0">
                <a:solidFill>
                  <a:schemeClr val="tx1"/>
                </a:solidFill>
                <a:uFillTx/>
              </a:rPr>
              <a:t>  happens during</a:t>
            </a:r>
            <a:br>
              <a:rPr lang="en-US" dirty="0">
                <a:solidFill>
                  <a:schemeClr val="tx1"/>
                </a:solidFill>
                <a:uFillTx/>
              </a:rPr>
            </a:br>
            <a:r>
              <a:rPr lang="en-US" dirty="0">
                <a:solidFill>
                  <a:schemeClr val="tx1"/>
                </a:solidFill>
                <a:uFillTx/>
              </a:rPr>
              <a:t>  previous sprint</a:t>
            </a:r>
          </a:p>
        </p:txBody>
      </p:sp>
    </p:spTree>
    <p:extLst>
      <p:ext uri="{BB962C8B-B14F-4D97-AF65-F5344CB8AC3E}">
        <p14:creationId xmlns:p14="http://schemas.microsoft.com/office/powerpoint/2010/main" val="134206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Team Policy</a:t>
            </a:r>
          </a:p>
          <a:p>
            <a:r>
              <a:rPr lang="en-US" dirty="0"/>
              <a:t>Checklists</a:t>
            </a:r>
          </a:p>
          <a:p>
            <a:r>
              <a:rPr lang="en-US" dirty="0"/>
              <a:t>Kanban Board</a:t>
            </a:r>
          </a:p>
        </p:txBody>
      </p:sp>
      <p:sp>
        <p:nvSpPr>
          <p:cNvPr id="6" name="Title 5"/>
          <p:cNvSpPr>
            <a:spLocks noGrp="1"/>
          </p:cNvSpPr>
          <p:nvPr>
            <p:ph type="title"/>
          </p:nvPr>
        </p:nvSpPr>
        <p:spPr/>
        <p:txBody>
          <a:bodyPr>
            <a:normAutofit/>
          </a:bodyPr>
          <a:lstStyle/>
          <a:p>
            <a:r>
              <a:rPr lang="en-US" dirty="0"/>
              <a:t>Team Management Example </a:t>
            </a:r>
            <a:r>
              <a:rPr lang="en-US"/>
              <a:t>- Practice</a:t>
            </a:r>
            <a:endParaRPr lang="en-US" dirty="0"/>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32</a:t>
            </a:fld>
            <a:endParaRPr kumimoji="0" lang="en-US" dirty="0">
              <a:solidFill>
                <a:srgbClr val="FFFFFF"/>
              </a:solidFill>
            </a:endParaRPr>
          </a:p>
        </p:txBody>
      </p:sp>
    </p:spTree>
    <p:extLst>
      <p:ext uri="{BB962C8B-B14F-4D97-AF65-F5344CB8AC3E}">
        <p14:creationId xmlns:p14="http://schemas.microsoft.com/office/powerpoint/2010/main" val="982076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Issues-only GitHub repo</a:t>
            </a:r>
          </a:p>
        </p:txBody>
      </p:sp>
      <p:sp>
        <p:nvSpPr>
          <p:cNvPr id="4" name="Content Placeholder 3"/>
          <p:cNvSpPr>
            <a:spLocks noGrp="1"/>
          </p:cNvSpPr>
          <p:nvPr>
            <p:ph sz="quarter" idx="1"/>
          </p:nvPr>
        </p:nvSpPr>
        <p:spPr>
          <a:xfrm>
            <a:off x="123568" y="1075038"/>
            <a:ext cx="11612001" cy="4588180"/>
          </a:xfrm>
        </p:spPr>
        <p:txBody>
          <a:bodyPr/>
          <a:lstStyle/>
          <a:p>
            <a:r>
              <a:rPr lang="en-US" dirty="0"/>
              <a:t>Go to https://</a:t>
            </a:r>
            <a:r>
              <a:rPr lang="en-US" dirty="0" err="1"/>
              <a:t>github.com</a:t>
            </a:r>
            <a:r>
              <a:rPr lang="en-US" dirty="0"/>
              <a:t>/username </a:t>
            </a:r>
          </a:p>
          <a:p>
            <a:pPr lvl="1"/>
            <a:r>
              <a:rPr lang="en-US" dirty="0"/>
              <a:t>Example: </a:t>
            </a:r>
            <a:r>
              <a:rPr lang="en-US" dirty="0">
                <a:hlinkClick r:id="rId2"/>
              </a:rPr>
              <a:t>https://github.com/maherou</a:t>
            </a:r>
            <a:endParaRPr lang="en-US" dirty="0"/>
          </a:p>
          <a:p>
            <a:r>
              <a:rPr lang="en-US" dirty="0"/>
              <a:t>Create new repo:</a:t>
            </a:r>
          </a:p>
          <a:p>
            <a:pPr lvl="1"/>
            <a:r>
              <a:rPr lang="en-US" dirty="0"/>
              <a:t>Click on “+” (upper right).</a:t>
            </a:r>
          </a:p>
          <a:p>
            <a:pPr lvl="1"/>
            <a:r>
              <a:rPr lang="en-US" dirty="0"/>
              <a:t>Select New repository</a:t>
            </a:r>
            <a:r>
              <a:rPr lang="mr-IN" dirty="0"/>
              <a:t>…</a:t>
            </a:r>
            <a:endParaRPr lang="en-US" dirty="0"/>
          </a:p>
          <a:p>
            <a:pPr lvl="1"/>
            <a:r>
              <a:rPr lang="en-US" dirty="0"/>
              <a:t>Give repo a name, e.g., </a:t>
            </a:r>
            <a:r>
              <a:rPr lang="en-US" b="1" dirty="0"/>
              <a:t>Issues</a:t>
            </a:r>
          </a:p>
          <a:p>
            <a:pPr lvl="1"/>
            <a:r>
              <a:rPr lang="en-US" dirty="0"/>
              <a:t>Select Public.  In real life, this repo is often private (requires $ or special status)</a:t>
            </a:r>
          </a:p>
          <a:p>
            <a:pPr lvl="1"/>
            <a:r>
              <a:rPr lang="en-US" dirty="0" err="1"/>
              <a:t>Init</a:t>
            </a:r>
            <a:r>
              <a:rPr lang="en-US" dirty="0"/>
              <a:t> with README.</a:t>
            </a:r>
          </a:p>
          <a:p>
            <a:pPr lvl="1"/>
            <a:r>
              <a:rPr lang="en-US" dirty="0"/>
              <a:t>Don’t add .</a:t>
            </a:r>
            <a:r>
              <a:rPr lang="en-US" dirty="0" err="1"/>
              <a:t>gitignore</a:t>
            </a:r>
            <a:r>
              <a:rPr lang="en-US" dirty="0"/>
              <a:t> or license.</a:t>
            </a:r>
          </a:p>
          <a:p>
            <a:pPr lvl="1"/>
            <a:r>
              <a:rPr lang="en-US" dirty="0"/>
              <a:t>Click Create Repository.</a:t>
            </a:r>
          </a:p>
        </p:txBody>
      </p:sp>
    </p:spTree>
    <p:extLst>
      <p:ext uri="{BB962C8B-B14F-4D97-AF65-F5344CB8AC3E}">
        <p14:creationId xmlns:p14="http://schemas.microsoft.com/office/powerpoint/2010/main" val="2458202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Define Team Policy</a:t>
            </a:r>
          </a:p>
        </p:txBody>
      </p:sp>
      <p:sp>
        <p:nvSpPr>
          <p:cNvPr id="3" name="Content Placeholder 2"/>
          <p:cNvSpPr>
            <a:spLocks noGrp="1"/>
          </p:cNvSpPr>
          <p:nvPr>
            <p:ph idx="1"/>
          </p:nvPr>
        </p:nvSpPr>
        <p:spPr>
          <a:xfrm>
            <a:off x="0" y="1050324"/>
            <a:ext cx="11369809" cy="4534408"/>
          </a:xfrm>
        </p:spPr>
        <p:txBody>
          <a:bodyPr/>
          <a:lstStyle/>
          <a:p>
            <a:r>
              <a:rPr lang="en-US" sz="2400" dirty="0"/>
              <a:t>Create file:</a:t>
            </a:r>
          </a:p>
          <a:p>
            <a:pPr lvl="1"/>
            <a:r>
              <a:rPr lang="en-US" sz="2000" dirty="0"/>
              <a:t>Go to new repo: Issues.</a:t>
            </a:r>
          </a:p>
          <a:p>
            <a:pPr lvl="1"/>
            <a:r>
              <a:rPr lang="en-US" sz="2000" dirty="0"/>
              <a:t>Select &lt;&gt; Code tab.</a:t>
            </a:r>
          </a:p>
          <a:p>
            <a:pPr lvl="1"/>
            <a:r>
              <a:rPr lang="en-US" sz="2000" dirty="0"/>
              <a:t>Select Create new file </a:t>
            </a:r>
            <a:r>
              <a:rPr lang="en-US" sz="2000" dirty="0" err="1"/>
              <a:t>TeamPolicy.md</a:t>
            </a:r>
            <a:endParaRPr lang="en-US" sz="2000" dirty="0"/>
          </a:p>
          <a:p>
            <a:r>
              <a:rPr lang="en-US" sz="2400" dirty="0"/>
              <a:t>Questions to address:</a:t>
            </a:r>
          </a:p>
          <a:p>
            <a:pPr lvl="1"/>
            <a:r>
              <a:rPr lang="en-US" sz="2000" dirty="0"/>
              <a:t>How members support team?</a:t>
            </a:r>
          </a:p>
          <a:p>
            <a:pPr lvl="1"/>
            <a:r>
              <a:rPr lang="en-US" sz="2000" dirty="0"/>
              <a:t>How team supports members?</a:t>
            </a:r>
          </a:p>
          <a:p>
            <a:r>
              <a:rPr lang="en-US" sz="2400" dirty="0"/>
              <a:t>Community version: </a:t>
            </a:r>
          </a:p>
          <a:p>
            <a:pPr lvl="1"/>
            <a:r>
              <a:rPr lang="en-US" sz="2000" dirty="0">
                <a:hlinkClick r:id="rId3"/>
              </a:rPr>
              <a:t>http://contributor-covenant.org</a:t>
            </a:r>
            <a:endParaRPr lang="en-US" sz="2000" dirty="0"/>
          </a:p>
          <a:p>
            <a:r>
              <a:rPr lang="en-US" sz="2400" dirty="0"/>
              <a:t>Policy is living document:</a:t>
            </a:r>
          </a:p>
          <a:p>
            <a:pPr lvl="1"/>
            <a:r>
              <a:rPr lang="en-US" sz="2000" dirty="0"/>
              <a:t>Informal good practices added.</a:t>
            </a:r>
          </a:p>
          <a:p>
            <a:pPr lvl="1"/>
            <a:r>
              <a:rPr lang="en-US" sz="2000" dirty="0"/>
              <a:t>Avoidable bad situations addressed.</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60" y="411480"/>
            <a:ext cx="5500409" cy="5787817"/>
          </a:xfrm>
          <a:prstGeom prst="rect">
            <a:avLst/>
          </a:prstGeom>
        </p:spPr>
      </p:pic>
      <p:sp>
        <p:nvSpPr>
          <p:cNvPr id="6" name="Oval 5"/>
          <p:cNvSpPr/>
          <p:nvPr/>
        </p:nvSpPr>
        <p:spPr>
          <a:xfrm>
            <a:off x="6388442" y="59312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96703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 Create Issues</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Type in task statement 1 (from list).</a:t>
            </a:r>
          </a:p>
          <a:p>
            <a:pPr lvl="1"/>
            <a:r>
              <a:rPr lang="en-US" dirty="0"/>
              <a:t>Type in title only.</a:t>
            </a:r>
          </a:p>
          <a:p>
            <a:r>
              <a:rPr lang="en-US" dirty="0"/>
              <a:t>Click Submit new issue</a:t>
            </a:r>
          </a:p>
          <a:p>
            <a:r>
              <a:rPr lang="en-US" dirty="0"/>
              <a:t>Repeat.</a:t>
            </a:r>
          </a:p>
          <a:p>
            <a:endParaRPr lang="en-US" dirty="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137" r="10071"/>
          <a:stretch/>
        </p:blipFill>
        <p:spPr>
          <a:xfrm>
            <a:off x="6583156" y="38431"/>
            <a:ext cx="5605669" cy="5242560"/>
          </a:xfrm>
          <a:prstGeom prst="rect">
            <a:avLst/>
          </a:prstGeom>
        </p:spPr>
      </p:pic>
      <p:sp>
        <p:nvSpPr>
          <p:cNvPr id="5" name="Oval 4"/>
          <p:cNvSpPr/>
          <p:nvPr/>
        </p:nvSpPr>
        <p:spPr>
          <a:xfrm>
            <a:off x="7051051" y="922389"/>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 name="Oval 5"/>
          <p:cNvSpPr/>
          <p:nvPr/>
        </p:nvSpPr>
        <p:spPr>
          <a:xfrm>
            <a:off x="11134294" y="1268915"/>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69122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561077" y="85006"/>
            <a:ext cx="4177155" cy="662761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Step 3b: Create Initiation Checklist</a:t>
            </a:r>
          </a:p>
        </p:txBody>
      </p:sp>
      <p:sp>
        <p:nvSpPr>
          <p:cNvPr id="3" name="Content Placeholder 2"/>
          <p:cNvSpPr>
            <a:spLocks noGrp="1"/>
          </p:cNvSpPr>
          <p:nvPr>
            <p:ph idx="1"/>
          </p:nvPr>
        </p:nvSpPr>
        <p:spPr/>
        <p:txBody>
          <a:bodyPr/>
          <a:lstStyle/>
          <a:p>
            <a:r>
              <a:rPr lang="en-US" dirty="0"/>
              <a:t>Select the Issues tab.</a:t>
            </a:r>
          </a:p>
          <a:p>
            <a:r>
              <a:rPr lang="en-US" dirty="0"/>
              <a:t>Click on New Issue.</a:t>
            </a:r>
          </a:p>
          <a:p>
            <a:r>
              <a:rPr lang="en-US" dirty="0"/>
              <a:t>Select a classmate.</a:t>
            </a:r>
          </a:p>
          <a:p>
            <a:r>
              <a:rPr lang="en-US" dirty="0"/>
              <a:t>Type in title: Pat Evans Initiation Checklist</a:t>
            </a:r>
          </a:p>
          <a:p>
            <a:r>
              <a:rPr lang="en-US" dirty="0"/>
              <a:t>Add checklist items:</a:t>
            </a:r>
          </a:p>
          <a:p>
            <a:pPr lvl="1"/>
            <a:r>
              <a:rPr lang="en-US" dirty="0"/>
              <a:t>Use syntax:</a:t>
            </a:r>
            <a:br>
              <a:rPr lang="en-US" dirty="0"/>
            </a:br>
            <a:r>
              <a:rPr lang="mr-IN" dirty="0"/>
              <a:t>- [</a:t>
            </a:r>
            <a:r>
              <a:rPr lang="en-US" dirty="0"/>
              <a:t> ] Description</a:t>
            </a:r>
          </a:p>
        </p:txBody>
      </p:sp>
      <p:sp>
        <p:nvSpPr>
          <p:cNvPr id="5" name="Oval 4"/>
          <p:cNvSpPr/>
          <p:nvPr/>
        </p:nvSpPr>
        <p:spPr>
          <a:xfrm>
            <a:off x="8180794" y="20973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 name="TextBox 3">
            <a:extLst>
              <a:ext uri="{FF2B5EF4-FFF2-40B4-BE49-F238E27FC236}">
                <a16:creationId xmlns:a16="http://schemas.microsoft.com/office/drawing/2014/main" id="{7C03D3C6-729B-40DF-9039-94718A9883E5}"/>
              </a:ext>
            </a:extLst>
          </p:cNvPr>
          <p:cNvSpPr txBox="1"/>
          <p:nvPr/>
        </p:nvSpPr>
        <p:spPr>
          <a:xfrm>
            <a:off x="1843094" y="5321586"/>
            <a:ext cx="1864614" cy="341632"/>
          </a:xfrm>
          <a:prstGeom prst="rect">
            <a:avLst/>
          </a:prstGeom>
          <a:noFill/>
        </p:spPr>
        <p:txBody>
          <a:bodyPr wrap="none" rtlCol="0">
            <a:spAutoFit/>
          </a:bodyPr>
          <a:lstStyle/>
          <a:p>
            <a:pPr algn="ctr">
              <a:lnSpc>
                <a:spcPct val="90000"/>
              </a:lnSpc>
            </a:pPr>
            <a:r>
              <a:rPr lang="en-US" dirty="0">
                <a:solidFill>
                  <a:schemeClr val="accent1"/>
                </a:solidFill>
              </a:rPr>
              <a:t>Spaces required</a:t>
            </a:r>
          </a:p>
        </p:txBody>
      </p:sp>
      <p:cxnSp>
        <p:nvCxnSpPr>
          <p:cNvPr id="8" name="Straight Arrow Connector 7">
            <a:extLst>
              <a:ext uri="{FF2B5EF4-FFF2-40B4-BE49-F238E27FC236}">
                <a16:creationId xmlns:a16="http://schemas.microsoft.com/office/drawing/2014/main" id="{BC5928F4-8063-473A-BBE6-4682D00994FF}"/>
              </a:ext>
            </a:extLst>
          </p:cNvPr>
          <p:cNvCxnSpPr>
            <a:cxnSpLocks/>
            <a:stCxn id="4" idx="1"/>
          </p:cNvCxnSpPr>
          <p:nvPr/>
        </p:nvCxnSpPr>
        <p:spPr>
          <a:xfrm flipH="1" flipV="1">
            <a:off x="1352282" y="5022761"/>
            <a:ext cx="49081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B7D193-D228-4415-A227-616D9A4C2C23}"/>
              </a:ext>
            </a:extLst>
          </p:cNvPr>
          <p:cNvCxnSpPr>
            <a:stCxn id="4" idx="1"/>
          </p:cNvCxnSpPr>
          <p:nvPr/>
        </p:nvCxnSpPr>
        <p:spPr>
          <a:xfrm flipH="1" flipV="1">
            <a:off x="1577662" y="5022761"/>
            <a:ext cx="265432" cy="469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70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Create Kanban Board</a:t>
            </a:r>
          </a:p>
        </p:txBody>
      </p:sp>
      <p:sp>
        <p:nvSpPr>
          <p:cNvPr id="3" name="Content Placeholder 2"/>
          <p:cNvSpPr>
            <a:spLocks noGrp="1"/>
          </p:cNvSpPr>
          <p:nvPr>
            <p:ph idx="1"/>
          </p:nvPr>
        </p:nvSpPr>
        <p:spPr>
          <a:xfrm>
            <a:off x="153725" y="1544630"/>
            <a:ext cx="11369809" cy="4047778"/>
          </a:xfrm>
        </p:spPr>
        <p:txBody>
          <a:bodyPr/>
          <a:lstStyle/>
          <a:p>
            <a:r>
              <a:rPr lang="en-US" dirty="0"/>
              <a:t>Select Projects tab</a:t>
            </a:r>
          </a:p>
          <a:p>
            <a:r>
              <a:rPr lang="en-US" dirty="0"/>
              <a:t>Click New Project</a:t>
            </a:r>
          </a:p>
          <a:p>
            <a:r>
              <a:rPr lang="en-US" dirty="0"/>
              <a:t>Use title </a:t>
            </a:r>
          </a:p>
          <a:p>
            <a:pPr lvl="1"/>
            <a:r>
              <a:rPr lang="en-US" dirty="0"/>
              <a:t>Team Kanban board</a:t>
            </a:r>
          </a:p>
          <a:p>
            <a:r>
              <a:rPr lang="en-US" dirty="0"/>
              <a:t>Add these columns:</a:t>
            </a:r>
          </a:p>
          <a:p>
            <a:pPr lvl="1"/>
            <a:r>
              <a:rPr lang="en-US" dirty="0"/>
              <a:t>Backlog, Ready, In progress, In review, Done.</a:t>
            </a:r>
          </a:p>
          <a:p>
            <a:r>
              <a:rPr lang="en-US" dirty="0"/>
              <a:t>Click on +Add cards (upper right).</a:t>
            </a:r>
          </a:p>
          <a:p>
            <a:pPr lvl="1"/>
            <a:r>
              <a:rPr lang="en-US" dirty="0"/>
              <a:t>Move each issue to the proper Kanban column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763" y="803119"/>
            <a:ext cx="7918162" cy="3424324"/>
          </a:xfrm>
          <a:prstGeom prst="rect">
            <a:avLst/>
          </a:prstGeom>
        </p:spPr>
      </p:pic>
      <p:sp>
        <p:nvSpPr>
          <p:cNvPr id="5" name="Oval 4"/>
          <p:cNvSpPr/>
          <p:nvPr/>
        </p:nvSpPr>
        <p:spPr>
          <a:xfrm>
            <a:off x="6216164" y="1040314"/>
            <a:ext cx="827903" cy="457200"/>
          </a:xfrm>
          <a:prstGeom prst="ellipse">
            <a:avLst/>
          </a:prstGeom>
          <a:noFill/>
          <a:ln w="25400">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174920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186193"/>
            <a:ext cx="11372473" cy="510909"/>
          </a:xfrm>
        </p:spPr>
        <p:txBody>
          <a:bodyPr/>
          <a:lstStyle/>
          <a:p>
            <a:r>
              <a:rPr lang="en-US" dirty="0"/>
              <a:t>Next Steps: Real Life</a:t>
            </a:r>
          </a:p>
        </p:txBody>
      </p:sp>
      <p:sp>
        <p:nvSpPr>
          <p:cNvPr id="3" name="Content Placeholder 2"/>
          <p:cNvSpPr>
            <a:spLocks noGrp="1"/>
          </p:cNvSpPr>
          <p:nvPr>
            <p:ph idx="1"/>
          </p:nvPr>
        </p:nvSpPr>
        <p:spPr>
          <a:xfrm>
            <a:off x="365760" y="697103"/>
            <a:ext cx="11369809" cy="4966116"/>
          </a:xfrm>
        </p:spPr>
        <p:txBody>
          <a:bodyPr/>
          <a:lstStyle/>
          <a:p>
            <a:r>
              <a:rPr lang="en-US" dirty="0"/>
              <a:t>Create a GitHub Org and set of repos for your team:</a:t>
            </a:r>
          </a:p>
          <a:p>
            <a:pPr lvl="1"/>
            <a:r>
              <a:rPr lang="en-US" dirty="0"/>
              <a:t>Each team member has an individual repo.</a:t>
            </a:r>
          </a:p>
          <a:p>
            <a:pPr lvl="1"/>
            <a:r>
              <a:rPr lang="en-US" dirty="0"/>
              <a:t>Each project has a repo.</a:t>
            </a:r>
          </a:p>
          <a:p>
            <a:pPr lvl="1"/>
            <a:r>
              <a:rPr lang="en-US" dirty="0"/>
              <a:t>One special repo for issues.</a:t>
            </a:r>
          </a:p>
          <a:p>
            <a:r>
              <a:rPr lang="en-US" dirty="0"/>
              <a:t>Track all work:</a:t>
            </a:r>
          </a:p>
          <a:p>
            <a:pPr lvl="1"/>
            <a:r>
              <a:rPr lang="en-US" dirty="0"/>
              <a:t>Use checklists for initiation, exit, any big new effort.</a:t>
            </a:r>
          </a:p>
          <a:p>
            <a:pPr lvl="1"/>
            <a:r>
              <a:rPr lang="en-US" dirty="0"/>
              <a:t>Create Kanban board. Keep it current.</a:t>
            </a:r>
          </a:p>
          <a:p>
            <a:pPr lvl="1"/>
            <a:r>
              <a:rPr lang="en-US" dirty="0"/>
              <a:t>Aggregate related issues using milestones.</a:t>
            </a:r>
          </a:p>
          <a:p>
            <a:r>
              <a:rPr lang="en-US" dirty="0"/>
              <a:t>Drive meetings using Kanban board.</a:t>
            </a:r>
          </a:p>
          <a:p>
            <a:r>
              <a:rPr lang="en-US" dirty="0"/>
              <a:t>Adapt this approach to meet your needs.</a:t>
            </a:r>
          </a:p>
          <a:p>
            <a:r>
              <a:rPr lang="en-US" dirty="0"/>
              <a:t>When you start to get sloppy, get back on track.</a:t>
            </a:r>
          </a:p>
        </p:txBody>
      </p:sp>
    </p:spTree>
    <p:extLst>
      <p:ext uri="{BB962C8B-B14F-4D97-AF65-F5344CB8AC3E}">
        <p14:creationId xmlns:p14="http://schemas.microsoft.com/office/powerpoint/2010/main" val="52040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a:t>Ideas for managing transitions and steady work.</a:t>
            </a:r>
          </a:p>
        </p:txBody>
      </p:sp>
      <p:sp>
        <p:nvSpPr>
          <p:cNvPr id="6" name="Title 5"/>
          <p:cNvSpPr>
            <a:spLocks noGrp="1"/>
          </p:cNvSpPr>
          <p:nvPr>
            <p:ph type="title"/>
          </p:nvPr>
        </p:nvSpPr>
        <p:spPr/>
        <p:txBody>
          <a:bodyPr>
            <a:normAutofit/>
          </a:bodyPr>
          <a:lstStyle/>
          <a:p>
            <a:r>
              <a:rPr lang="en-US" dirty="0"/>
              <a:t>Small Teams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4</a:t>
            </a:fld>
            <a:endParaRPr kumimoji="0" lang="en-US" dirty="0">
              <a:solidFill>
                <a:srgbClr val="FFFFFF"/>
              </a:solidFill>
            </a:endParaRPr>
          </a:p>
        </p:txBody>
      </p:sp>
    </p:spTree>
    <p:extLst>
      <p:ext uri="{BB962C8B-B14F-4D97-AF65-F5344CB8AC3E}">
        <p14:creationId xmlns:p14="http://schemas.microsoft.com/office/powerpoint/2010/main" val="630759120"/>
      </p:ext>
    </p:extLst>
  </p:cSld>
  <p:clrMapOvr>
    <a:masterClrMapping/>
  </p:clrMapOvr>
  <mc:AlternateContent xmlns:mc="http://schemas.openxmlformats.org/markup-compatibility/2006" xmlns:p14="http://schemas.microsoft.com/office/powerpoint/2010/main">
    <mc:Choice Requires="p14">
      <p:transition spd="slow" p14:dur="2000" advTm="2192"/>
    </mc:Choice>
    <mc:Fallback xmlns="">
      <p:transition spd="slow" advTm="21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interaction model</a:t>
            </a:r>
          </a:p>
        </p:txBody>
      </p:sp>
      <p:sp>
        <p:nvSpPr>
          <p:cNvPr id="3" name="Content Placeholder 2"/>
          <p:cNvSpPr>
            <a:spLocks noGrp="1"/>
          </p:cNvSpPr>
          <p:nvPr>
            <p:ph idx="1"/>
          </p:nvPr>
        </p:nvSpPr>
        <p:spPr>
          <a:xfrm>
            <a:off x="365760" y="1443135"/>
            <a:ext cx="8712982" cy="4391608"/>
          </a:xfrm>
        </p:spPr>
        <p:txBody>
          <a:bodyPr>
            <a:normAutofit/>
          </a:bodyPr>
          <a:lstStyle/>
          <a:p>
            <a:r>
              <a:rPr lang="en-US" dirty="0"/>
              <a:t>Team composition:</a:t>
            </a:r>
          </a:p>
          <a:p>
            <a:pPr lvl="1"/>
            <a:r>
              <a:rPr lang="en-US" b="0" dirty="0"/>
              <a:t>Senior staff, faculty: </a:t>
            </a:r>
          </a:p>
          <a:p>
            <a:pPr lvl="2"/>
            <a:r>
              <a:rPr lang="en-US" b="0" dirty="0"/>
              <a:t>Stable presence, in charg</a:t>
            </a:r>
            <a:r>
              <a:rPr lang="en-US" dirty="0"/>
              <a:t>e of science questions, experiments.</a:t>
            </a:r>
          </a:p>
          <a:p>
            <a:pPr lvl="2"/>
            <a:r>
              <a:rPr lang="en-US" b="0" dirty="0"/>
              <a:t>Know the conceptual models well.</a:t>
            </a:r>
          </a:p>
          <a:p>
            <a:pPr lvl="2"/>
            <a:r>
              <a:rPr lang="en-US" b="0" dirty="0"/>
              <a:t>Spend less time writing code, fuzzy on details.</a:t>
            </a:r>
          </a:p>
          <a:p>
            <a:pPr lvl="1"/>
            <a:r>
              <a:rPr lang="en-US" dirty="0"/>
              <a:t>Junior staff, students:</a:t>
            </a:r>
          </a:p>
          <a:p>
            <a:pPr lvl="2"/>
            <a:r>
              <a:rPr lang="en-US" b="0" dirty="0"/>
              <a:t>Transient, dual focus (science results, next position).</a:t>
            </a:r>
          </a:p>
          <a:p>
            <a:pPr lvl="2"/>
            <a:r>
              <a:rPr lang="en-US" dirty="0"/>
              <a:t>Staged experience: New, experienced, departing.</a:t>
            </a:r>
          </a:p>
          <a:p>
            <a:pPr lvl="2"/>
            <a:r>
              <a:rPr lang="en-US" b="0" dirty="0"/>
              <a:t>Learning conceptual models.</a:t>
            </a:r>
          </a:p>
          <a:p>
            <a:pPr lvl="2"/>
            <a:r>
              <a:rPr lang="en-US" b="0" dirty="0"/>
              <a:t>Write most code, know details.</a:t>
            </a:r>
          </a:p>
          <a:p>
            <a:pPr lvl="2"/>
            <a:endParaRPr lang="en-US" b="0" dirty="0"/>
          </a:p>
        </p:txBody>
      </p:sp>
      <p:sp>
        <p:nvSpPr>
          <p:cNvPr id="4" name="Frame 3">
            <a:extLst>
              <a:ext uri="{FF2B5EF4-FFF2-40B4-BE49-F238E27FC236}">
                <a16:creationId xmlns:a16="http://schemas.microsoft.com/office/drawing/2014/main" id="{5F652968-23FE-6B49-B6A3-B1FAC7EEEF4F}"/>
              </a:ext>
            </a:extLst>
          </p:cNvPr>
          <p:cNvSpPr/>
          <p:nvPr/>
        </p:nvSpPr>
        <p:spPr>
          <a:xfrm>
            <a:off x="8008536" y="3175280"/>
            <a:ext cx="3456633" cy="2239586"/>
          </a:xfrm>
          <a:prstGeom prst="frame">
            <a:avLst/>
          </a:prstGeom>
          <a:solidFill>
            <a:schemeClr val="accent2"/>
          </a:solidFill>
          <a:ln>
            <a:solidFill>
              <a:schemeClr val="accent1"/>
            </a:solidFill>
          </a:ln>
          <a:effectLst/>
          <a:scene3d>
            <a:camera prst="orthographicFront">
              <a:rot lat="0" lon="0" rev="0"/>
            </a:camera>
            <a:lightRig rig="threePt" dir="t">
              <a:rot lat="0" lon="0" rev="1200000"/>
            </a:lightRig>
          </a:scene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p>
            <a:pPr algn="ctr">
              <a:lnSpc>
                <a:spcPct val="90000"/>
              </a:lnSpc>
            </a:pPr>
            <a:endParaRPr lang="en-US" dirty="0">
              <a:solidFill>
                <a:schemeClr val="tx1"/>
              </a:solidFill>
              <a:uFillTx/>
            </a:endParaRPr>
          </a:p>
        </p:txBody>
      </p:sp>
      <p:sp>
        <p:nvSpPr>
          <p:cNvPr id="5" name="TextBox 4">
            <a:extLst>
              <a:ext uri="{FF2B5EF4-FFF2-40B4-BE49-F238E27FC236}">
                <a16:creationId xmlns:a16="http://schemas.microsoft.com/office/drawing/2014/main" id="{068E81DA-A251-DC4E-B339-C5EE502B932F}"/>
              </a:ext>
            </a:extLst>
          </p:cNvPr>
          <p:cNvSpPr txBox="1"/>
          <p:nvPr/>
        </p:nvSpPr>
        <p:spPr>
          <a:xfrm>
            <a:off x="8415494" y="3616563"/>
            <a:ext cx="2642716" cy="1338828"/>
          </a:xfrm>
          <a:prstGeom prst="rect">
            <a:avLst/>
          </a:prstGeom>
          <a:noFill/>
        </p:spPr>
        <p:txBody>
          <a:bodyPr wrap="square" rtlCol="0">
            <a:spAutoFit/>
          </a:bodyPr>
          <a:lstStyle/>
          <a:p>
            <a:pPr algn="ctr">
              <a:lnSpc>
                <a:spcPct val="90000"/>
              </a:lnSpc>
            </a:pPr>
            <a:r>
              <a:rPr lang="en-US" dirty="0">
                <a:uFillTx/>
              </a:rPr>
              <a:t>Large teams have additional interaction challenges, and are often composed of smaller sub-teams.</a:t>
            </a:r>
          </a:p>
        </p:txBody>
      </p:sp>
    </p:spTree>
    <p:extLst>
      <p:ext uri="{BB962C8B-B14F-4D97-AF65-F5344CB8AC3E}">
        <p14:creationId xmlns:p14="http://schemas.microsoft.com/office/powerpoint/2010/main" val="3778416390"/>
      </p:ext>
    </p:extLst>
  </p:cSld>
  <p:clrMapOvr>
    <a:masterClrMapping/>
  </p:clrMapOvr>
  <mc:AlternateContent xmlns:mc="http://schemas.openxmlformats.org/markup-compatibility/2006" xmlns:p14="http://schemas.microsoft.com/office/powerpoint/2010/main">
    <mc:Choice Requires="p14">
      <p:transition spd="slow" p14:dur="2000" advTm="57186"/>
    </mc:Choice>
    <mc:Fallback xmlns="">
      <p:transition spd="slow" advTm="5718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team challenges</a:t>
            </a:r>
          </a:p>
        </p:txBody>
      </p:sp>
      <p:sp>
        <p:nvSpPr>
          <p:cNvPr id="3" name="Content Placeholder 2"/>
          <p:cNvSpPr>
            <a:spLocks noGrp="1"/>
          </p:cNvSpPr>
          <p:nvPr>
            <p:ph idx="1"/>
          </p:nvPr>
        </p:nvSpPr>
        <p:spPr>
          <a:xfrm>
            <a:off x="1764105" y="1704392"/>
            <a:ext cx="8712982" cy="4391608"/>
          </a:xfrm>
        </p:spPr>
        <p:txBody>
          <a:bodyPr>
            <a:normAutofit lnSpcReduction="10000"/>
          </a:bodyPr>
          <a:lstStyle/>
          <a:p>
            <a:r>
              <a:rPr lang="en-US" dirty="0"/>
              <a:t>Heavy processes are often neither necessary nor appropriate</a:t>
            </a:r>
          </a:p>
          <a:p>
            <a:pPr lvl="1"/>
            <a:r>
              <a:rPr lang="en-US" dirty="0"/>
              <a:t>Adopt only those processes that add value</a:t>
            </a:r>
          </a:p>
          <a:p>
            <a:r>
              <a:rPr lang="en-US" dirty="0"/>
              <a:t>Ramping up new junior members:</a:t>
            </a:r>
          </a:p>
          <a:p>
            <a:pPr lvl="1"/>
            <a:r>
              <a:rPr lang="en-US" b="0" dirty="0"/>
              <a:t>Background.</a:t>
            </a:r>
          </a:p>
          <a:p>
            <a:pPr lvl="1"/>
            <a:r>
              <a:rPr lang="en-US" dirty="0"/>
              <a:t>Conceptual models.</a:t>
            </a:r>
          </a:p>
          <a:p>
            <a:pPr lvl="1"/>
            <a:r>
              <a:rPr lang="en-US" b="0" dirty="0"/>
              <a:t>Software practices, processes, tools.</a:t>
            </a:r>
          </a:p>
          <a:p>
            <a:r>
              <a:rPr lang="en-US" dirty="0"/>
              <a:t>Preparing for departure of experienced juniors.</a:t>
            </a:r>
          </a:p>
          <a:p>
            <a:pPr lvl="1"/>
            <a:r>
              <a:rPr lang="en-US" b="0" dirty="0"/>
              <a:t>Doing today those things needed for retaining work value.</a:t>
            </a:r>
          </a:p>
          <a:p>
            <a:pPr lvl="1"/>
            <a:r>
              <a:rPr lang="en-US" dirty="0"/>
              <a:t>Managing dual focus.</a:t>
            </a:r>
            <a:endParaRPr lang="en-US" b="0" dirty="0"/>
          </a:p>
        </p:txBody>
      </p:sp>
    </p:spTree>
    <p:extLst>
      <p:ext uri="{BB962C8B-B14F-4D97-AF65-F5344CB8AC3E}">
        <p14:creationId xmlns:p14="http://schemas.microsoft.com/office/powerpoint/2010/main" val="2959038130"/>
      </p:ext>
    </p:extLst>
  </p:cSld>
  <p:clrMapOvr>
    <a:masterClrMapping/>
  </p:clrMapOvr>
  <mc:AlternateContent xmlns:mc="http://schemas.openxmlformats.org/markup-compatibility/2006" xmlns:p14="http://schemas.microsoft.com/office/powerpoint/2010/main">
    <mc:Choice Requires="p14">
      <p:transition spd="slow" p14:dur="2000" advTm="59049"/>
    </mc:Choice>
    <mc:Fallback xmlns="">
      <p:transition spd="slow" advTm="5904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002854" y="1430896"/>
            <a:ext cx="7919214" cy="4341547"/>
            <a:chOff x="2035373" y="1754453"/>
            <a:chExt cx="7919214" cy="4341547"/>
          </a:xfrm>
        </p:grpSpPr>
        <p:sp>
          <p:nvSpPr>
            <p:cNvPr id="2" name="Rectangle 1"/>
            <p:cNvSpPr/>
            <p:nvPr/>
          </p:nvSpPr>
          <p:spPr>
            <a:xfrm>
              <a:off x="2466237" y="175445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Initiation Setup</a:t>
              </a:r>
            </a:p>
            <a:p>
              <a:pPr algn="ctr" defTabSz="685800" fontAlgn="auto">
                <a:spcBef>
                  <a:spcPts val="0"/>
                </a:spcBef>
                <a:spcAft>
                  <a:spcPts val="0"/>
                </a:spcAft>
              </a:pPr>
              <a:endParaRPr lang="en-US" sz="9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project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initiation checklist</a:t>
              </a:r>
            </a:p>
          </p:txBody>
        </p:sp>
        <p:sp>
          <p:nvSpPr>
            <p:cNvPr id="3" name="Rectangle 2"/>
            <p:cNvSpPr/>
            <p:nvPr/>
          </p:nvSpPr>
          <p:spPr>
            <a:xfrm>
              <a:off x="5202079" y="1758537"/>
              <a:ext cx="1989500"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Up</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initiation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Initiate project activities</a:t>
              </a:r>
            </a:p>
          </p:txBody>
        </p:sp>
        <p:sp>
          <p:nvSpPr>
            <p:cNvPr id="4" name="Rectangle 3"/>
            <p:cNvSpPr/>
            <p:nvPr/>
          </p:nvSpPr>
          <p:spPr>
            <a:xfrm>
              <a:off x="7965088" y="1754453"/>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900" dirty="0">
                  <a:solidFill>
                    <a:prstClr val="black"/>
                  </a:solidFill>
                  <a:sym typeface="Helvetica Light" charset="0"/>
                </a:rPr>
                <a:t>Ongoing Planning</a:t>
              </a:r>
            </a:p>
            <a:p>
              <a:pPr algn="ctr" defTabSz="685800" fontAlgn="auto">
                <a:spcBef>
                  <a:spcPts val="0"/>
                </a:spcBef>
                <a:spcAft>
                  <a:spcPts val="0"/>
                </a:spcAft>
              </a:pPr>
              <a:endParaRPr lang="en-US" sz="12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Kanban workflow</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p>
          </p:txBody>
        </p:sp>
        <p:sp>
          <p:nvSpPr>
            <p:cNvPr id="5" name="Rectangle 4"/>
            <p:cNvSpPr/>
            <p:nvPr/>
          </p:nvSpPr>
          <p:spPr>
            <a:xfrm>
              <a:off x="7965088" y="3399475"/>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Ongoing Work</a:t>
              </a:r>
            </a:p>
            <a:p>
              <a:pPr algn="ctr" defTabSz="685800" fontAlgn="auto">
                <a:spcBef>
                  <a:spcPts val="0"/>
                </a:spcBef>
                <a:spcAft>
                  <a:spcPts val="0"/>
                </a:spcAft>
              </a:pPr>
              <a:endParaRPr lang="en-US" sz="14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Conduct activities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Observe policies</a:t>
              </a:r>
              <a:endParaRPr lang="en-US" sz="1050" i="1" dirty="0">
                <a:solidFill>
                  <a:prstClr val="black"/>
                </a:solidFill>
                <a:sym typeface="Helvetica Light" charset="0"/>
              </a:endParaRPr>
            </a:p>
          </p:txBody>
        </p:sp>
        <p:sp>
          <p:nvSpPr>
            <p:cNvPr id="6" name="Rectangle 5"/>
            <p:cNvSpPr/>
            <p:nvPr/>
          </p:nvSpPr>
          <p:spPr>
            <a:xfrm>
              <a:off x="7951221" y="5020696"/>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Exit Setup</a:t>
              </a:r>
            </a:p>
            <a:p>
              <a:pPr algn="ctr" defTabSz="685800" fontAlgn="auto">
                <a:spcBef>
                  <a:spcPts val="0"/>
                </a:spcBef>
                <a:spcAft>
                  <a:spcPts val="0"/>
                </a:spcAft>
              </a:pPr>
              <a:endParaRPr lang="en-US" sz="16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Identify final deliverables</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Create exit checklist</a:t>
              </a:r>
            </a:p>
          </p:txBody>
        </p:sp>
        <p:sp>
          <p:nvSpPr>
            <p:cNvPr id="7" name="Rectangle 6"/>
            <p:cNvSpPr/>
            <p:nvPr/>
          </p:nvSpPr>
          <p:spPr>
            <a:xfrm>
              <a:off x="2466237" y="3382944"/>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Repeat</a:t>
              </a:r>
              <a:br>
                <a:rPr lang="en-US" sz="2000" dirty="0">
                  <a:solidFill>
                    <a:prstClr val="black"/>
                  </a:solidFill>
                  <a:sym typeface="Helvetica Light" charset="0"/>
                </a:rPr>
              </a:b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350" i="1" dirty="0">
                  <a:solidFill>
                    <a:prstClr val="black"/>
                  </a:solidFill>
                  <a:sym typeface="Helvetica Light" charset="0"/>
                </a:rPr>
                <a:t>Start process again</a:t>
              </a:r>
            </a:p>
          </p:txBody>
        </p:sp>
        <p:cxnSp>
          <p:nvCxnSpPr>
            <p:cNvPr id="9" name="Straight Arrow Connector 8"/>
            <p:cNvCxnSpPr>
              <a:stCxn id="2" idx="3"/>
              <a:endCxn id="3" idx="1"/>
            </p:cNvCxnSpPr>
            <p:nvPr/>
          </p:nvCxnSpPr>
          <p:spPr>
            <a:xfrm>
              <a:off x="4455735" y="2285435"/>
              <a:ext cx="746344" cy="4083"/>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0" idx="3"/>
            </p:cNvCxnSpPr>
            <p:nvPr/>
          </p:nvCxnSpPr>
          <p:spPr>
            <a:xfrm>
              <a:off x="7204876" y="2285432"/>
              <a:ext cx="746345" cy="4084"/>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55736" y="5547591"/>
              <a:ext cx="746345" cy="8168"/>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44783" y="2804513"/>
              <a:ext cx="1"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433823" y="2822758"/>
              <a:ext cx="1" cy="583062"/>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0"/>
            </p:cNvCxnSpPr>
            <p:nvPr/>
          </p:nvCxnSpPr>
          <p:spPr>
            <a:xfrm>
              <a:off x="8945970" y="4461436"/>
              <a:ext cx="1" cy="55926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442714" y="5005089"/>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Depart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complete</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transferred</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Contribution sustained</a:t>
              </a:r>
            </a:p>
            <a:p>
              <a:pPr marL="214313" indent="-214313" defTabSz="685800" fontAlgn="auto">
                <a:spcBef>
                  <a:spcPts val="0"/>
                </a:spcBef>
                <a:spcAft>
                  <a:spcPts val="0"/>
                </a:spcAft>
                <a:buFont typeface="Arial" charset="0"/>
                <a:buChar char="•"/>
              </a:pPr>
              <a:endParaRPr lang="en-US" sz="1200" i="1" dirty="0">
                <a:solidFill>
                  <a:prstClr val="black"/>
                </a:solidFill>
                <a:sym typeface="Helvetica Light" charset="0"/>
              </a:endParaRPr>
            </a:p>
          </p:txBody>
        </p:sp>
        <p:cxnSp>
          <p:nvCxnSpPr>
            <p:cNvPr id="20" name="Straight Arrow Connector 19"/>
            <p:cNvCxnSpPr/>
            <p:nvPr/>
          </p:nvCxnSpPr>
          <p:spPr>
            <a:xfrm>
              <a:off x="7204876" y="5547591"/>
              <a:ext cx="746345" cy="408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0"/>
            </p:cNvCxnSpPr>
            <p:nvPr/>
          </p:nvCxnSpPr>
          <p:spPr>
            <a:xfrm>
              <a:off x="3433821" y="4454364"/>
              <a:ext cx="3642" cy="550724"/>
            </a:xfrm>
            <a:prstGeom prst="straightConnector1">
              <a:avLst/>
            </a:prstGeom>
            <a:ln w="412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011960" y="3243789"/>
              <a:ext cx="2424065" cy="1366958"/>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lnSpc>
                  <a:spcPct val="80000"/>
                </a:lnSpc>
                <a:spcBef>
                  <a:spcPts val="0"/>
                </a:spcBef>
                <a:spcAft>
                  <a:spcPts val="0"/>
                </a:spcAft>
              </a:pPr>
              <a:r>
                <a:rPr lang="en-US" sz="2400" b="1" dirty="0">
                  <a:solidFill>
                    <a:prstClr val="black"/>
                  </a:solidFill>
                  <a:sym typeface="Helvetica Light" charset="0"/>
                </a:rPr>
                <a:t>Team Member Lifecycle</a:t>
              </a:r>
            </a:p>
            <a:p>
              <a:pPr marL="285750" indent="-285750" defTabSz="685800" fontAlgn="auto">
                <a:spcBef>
                  <a:spcPts val="0"/>
                </a:spcBef>
                <a:spcAft>
                  <a:spcPts val="0"/>
                </a:spcAft>
                <a:buFont typeface="Arial" charset="0"/>
                <a:buChar char="•"/>
              </a:pPr>
              <a:endParaRPr lang="en-US" sz="100" i="1" dirty="0">
                <a:solidFill>
                  <a:prstClr val="black"/>
                </a:solidFill>
                <a:sym typeface="Helvetica Light" charset="0"/>
              </a:endParaRPr>
            </a:p>
            <a:p>
              <a:pPr marL="285750" indent="-285750" defTabSz="685800" fontAlgn="auto">
                <a:lnSpc>
                  <a:spcPct val="90000"/>
                </a:lnSpc>
                <a:spcBef>
                  <a:spcPts val="200"/>
                </a:spcBef>
                <a:spcAft>
                  <a:spcPts val="0"/>
                </a:spcAft>
                <a:buFont typeface="Arial" charset="0"/>
                <a:buChar char="•"/>
              </a:pPr>
              <a:r>
                <a:rPr lang="en-US" sz="1400" i="1" dirty="0">
                  <a:solidFill>
                    <a:prstClr val="black"/>
                  </a:solidFill>
                  <a:sym typeface="Helvetica Light" charset="0"/>
                </a:rPr>
                <a:t>Quick ramp up</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Disciplined activities</a:t>
              </a:r>
            </a:p>
            <a:p>
              <a:pPr marL="285750" indent="-285750" defTabSz="685800" fontAlgn="auto">
                <a:lnSpc>
                  <a:spcPct val="90000"/>
                </a:lnSpc>
                <a:spcBef>
                  <a:spcPts val="0"/>
                </a:spcBef>
                <a:spcAft>
                  <a:spcPts val="0"/>
                </a:spcAft>
                <a:buFont typeface="Arial" charset="0"/>
                <a:buChar char="•"/>
              </a:pPr>
              <a:r>
                <a:rPr lang="en-US" sz="1400" i="1" dirty="0">
                  <a:solidFill>
                    <a:prstClr val="black"/>
                  </a:solidFill>
                  <a:sym typeface="Helvetica Light" charset="0"/>
                </a:rPr>
                <a:t>Sustained contributions</a:t>
              </a:r>
            </a:p>
          </p:txBody>
        </p:sp>
        <p:sp>
          <p:nvSpPr>
            <p:cNvPr id="28" name="Rectangle 27"/>
            <p:cNvSpPr/>
            <p:nvPr/>
          </p:nvSpPr>
          <p:spPr>
            <a:xfrm>
              <a:off x="5208729" y="5034040"/>
              <a:ext cx="1989499" cy="1061960"/>
            </a:xfrm>
            <a:prstGeom prst="rect">
              <a:avLst/>
            </a:prstGeom>
            <a:gradFill>
              <a:gsLst>
                <a:gs pos="0">
                  <a:schemeClr val="accent5">
                    <a:lumMod val="60000"/>
                    <a:lumOff val="40000"/>
                  </a:schemeClr>
                </a:gs>
                <a:gs pos="77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2000" dirty="0">
                  <a:solidFill>
                    <a:prstClr val="black"/>
                  </a:solidFill>
                  <a:sym typeface="Helvetica Light" charset="0"/>
                </a:rPr>
                <a:t>Ramp Down</a:t>
              </a:r>
            </a:p>
            <a:p>
              <a:pPr algn="ctr" defTabSz="685800" fontAlgn="auto">
                <a:spcBef>
                  <a:spcPts val="0"/>
                </a:spcBef>
                <a:spcAft>
                  <a:spcPts val="0"/>
                </a:spcAft>
              </a:pPr>
              <a:endParaRPr lang="en-US" sz="1100" dirty="0">
                <a:solidFill>
                  <a:prstClr val="black"/>
                </a:solidFill>
                <a:sym typeface="Helvetica Light" charset="0"/>
              </a:endParaRP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Work exit checklist</a:t>
              </a:r>
            </a:p>
            <a:p>
              <a:pPr marL="214313" indent="-214313" defTabSz="685800" fontAlgn="auto">
                <a:spcBef>
                  <a:spcPts val="0"/>
                </a:spcBef>
                <a:spcAft>
                  <a:spcPts val="0"/>
                </a:spcAft>
                <a:buFont typeface="Arial" charset="0"/>
                <a:buChar char="•"/>
              </a:pPr>
              <a:r>
                <a:rPr lang="en-US" sz="1200" i="1" dirty="0">
                  <a:solidFill>
                    <a:prstClr val="black"/>
                  </a:solidFill>
                  <a:sym typeface="Helvetica Light" charset="0"/>
                </a:rPr>
                <a:t>Leave project activities</a:t>
              </a:r>
              <a:endParaRPr lang="en-US" sz="1050" i="1" dirty="0">
                <a:solidFill>
                  <a:prstClr val="black"/>
                </a:solidFill>
                <a:sym typeface="Helvetica Light" charset="0"/>
              </a:endParaRPr>
            </a:p>
          </p:txBody>
        </p:sp>
        <p:cxnSp>
          <p:nvCxnSpPr>
            <p:cNvPr id="29" name="Straight Arrow Connector 28"/>
            <p:cNvCxnSpPr/>
            <p:nvPr/>
          </p:nvCxnSpPr>
          <p:spPr>
            <a:xfrm flipH="1" flipV="1">
              <a:off x="8713549" y="2816413"/>
              <a:ext cx="2170" cy="58306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rot="16200000">
              <a:off x="1867377" y="2185652"/>
              <a:ext cx="600795" cy="264803"/>
            </a:xfrm>
            <a:prstGeom prst="rect">
              <a:avLst/>
            </a:prstGeom>
            <a:solidFill>
              <a:schemeClr val="accent5">
                <a:lumMod val="60000"/>
                <a:lumOff val="40000"/>
              </a:schemeClr>
            </a:solidFill>
            <a:ln>
              <a:solidFill>
                <a:schemeClr val="accent5">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pPr>
              <a:r>
                <a:rPr lang="en-US" sz="1350" dirty="0">
                  <a:solidFill>
                    <a:prstClr val="black"/>
                  </a:solidFill>
                  <a:sym typeface="Helvetica Light" charset="0"/>
                </a:rPr>
                <a:t>Start</a:t>
              </a:r>
              <a:endParaRPr lang="en-US" sz="1350" i="1" dirty="0">
                <a:solidFill>
                  <a:prstClr val="black"/>
                </a:solidFill>
                <a:sym typeface="Helvetica Light" charset="0"/>
              </a:endParaRPr>
            </a:p>
          </p:txBody>
        </p:sp>
        <p:cxnSp>
          <p:nvCxnSpPr>
            <p:cNvPr id="24" name="Straight Arrow Connector 23"/>
            <p:cNvCxnSpPr>
              <a:endCxn id="2" idx="1"/>
            </p:cNvCxnSpPr>
            <p:nvPr/>
          </p:nvCxnSpPr>
          <p:spPr>
            <a:xfrm flipV="1">
              <a:off x="2292300" y="2285434"/>
              <a:ext cx="173937" cy="572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itle 25"/>
          <p:cNvSpPr>
            <a:spLocks noGrp="1"/>
          </p:cNvSpPr>
          <p:nvPr>
            <p:ph type="title"/>
          </p:nvPr>
        </p:nvSpPr>
        <p:spPr>
          <a:xfrm>
            <a:off x="461108" y="322033"/>
            <a:ext cx="9511085" cy="693967"/>
          </a:xfrm>
        </p:spPr>
        <p:txBody>
          <a:bodyPr/>
          <a:lstStyle/>
          <a:p>
            <a:r>
              <a:rPr lang="en-US" b="1" dirty="0">
                <a:latin typeface="Arial" charset="0"/>
                <a:ea typeface="Arial" charset="0"/>
                <a:cs typeface="Arial" charset="0"/>
              </a:rPr>
              <a:t>Research Team Member Lifecycle</a:t>
            </a:r>
          </a:p>
        </p:txBody>
      </p:sp>
    </p:spTree>
    <p:extLst>
      <p:ext uri="{BB962C8B-B14F-4D97-AF65-F5344CB8AC3E}">
        <p14:creationId xmlns:p14="http://schemas.microsoft.com/office/powerpoint/2010/main" val="1569825720"/>
      </p:ext>
    </p:extLst>
  </p:cSld>
  <p:clrMapOvr>
    <a:masterClrMapping/>
  </p:clrMapOvr>
  <mc:AlternateContent xmlns:mc="http://schemas.openxmlformats.org/markup-compatibility/2006" xmlns:p14="http://schemas.microsoft.com/office/powerpoint/2010/main">
    <mc:Choice Requires="p14">
      <p:transition spd="slow" p14:dur="2000" advTm="66345"/>
    </mc:Choice>
    <mc:Fallback xmlns="">
      <p:transition spd="slow" advTm="6634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Checklists &amp; Policies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996695519"/>
              </p:ext>
            </p:extLst>
          </p:nvPr>
        </p:nvGraphicFramePr>
        <p:xfrm>
          <a:off x="365761" y="1456454"/>
          <a:ext cx="7333347" cy="1112520"/>
        </p:xfrm>
        <a:graphic>
          <a:graphicData uri="http://schemas.openxmlformats.org/drawingml/2006/table">
            <a:tbl>
              <a:tblPr firstRow="1" bandRow="1">
                <a:tableStyleId>{5C22544A-7EE6-4342-B048-85BDC9FD1C3A}</a:tableStyleId>
              </a:tblPr>
              <a:tblGrid>
                <a:gridCol w="2444449">
                  <a:extLst>
                    <a:ext uri="{9D8B030D-6E8A-4147-A177-3AD203B41FA5}">
                      <a16:colId xmlns:a16="http://schemas.microsoft.com/office/drawing/2014/main" val="20000"/>
                    </a:ext>
                  </a:extLst>
                </a:gridCol>
                <a:gridCol w="2444449">
                  <a:extLst>
                    <a:ext uri="{9D8B030D-6E8A-4147-A177-3AD203B41FA5}">
                      <a16:colId xmlns:a16="http://schemas.microsoft.com/office/drawing/2014/main" val="20001"/>
                    </a:ext>
                  </a:extLst>
                </a:gridCol>
                <a:gridCol w="2444449">
                  <a:extLst>
                    <a:ext uri="{9D8B030D-6E8A-4147-A177-3AD203B41FA5}">
                      <a16:colId xmlns:a16="http://schemas.microsoft.com/office/drawing/2014/main" val="20002"/>
                    </a:ext>
                  </a:extLst>
                </a:gridCol>
              </a:tblGrid>
              <a:tr h="370840">
                <a:tc gridSpan="3">
                  <a:txBody>
                    <a:bodyPr/>
                    <a:lstStyle/>
                    <a:p>
                      <a:pPr algn="ctr"/>
                      <a:r>
                        <a:rPr lang="en-US" dirty="0"/>
                        <a:t>Team Member Phase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dirty="0"/>
                        <a:t>New Team</a:t>
                      </a:r>
                      <a:r>
                        <a:rPr lang="en-US" baseline="0" dirty="0"/>
                        <a:t> Member</a:t>
                      </a:r>
                      <a:endParaRPr lang="en-US" dirty="0"/>
                    </a:p>
                  </a:txBody>
                  <a:tcPr/>
                </a:tc>
                <a:tc>
                  <a:txBody>
                    <a:bodyPr/>
                    <a:lstStyle/>
                    <a:p>
                      <a:pPr algn="ctr"/>
                      <a:r>
                        <a:rPr lang="en-US" dirty="0"/>
                        <a:t>Steady Contributor</a:t>
                      </a:r>
                    </a:p>
                  </a:txBody>
                  <a:tcPr/>
                </a:tc>
                <a:tc>
                  <a:txBody>
                    <a:bodyPr/>
                    <a:lstStyle/>
                    <a:p>
                      <a:pPr algn="ctr"/>
                      <a:r>
                        <a:rPr lang="en-US" dirty="0"/>
                        <a:t>Departing Member</a:t>
                      </a:r>
                    </a:p>
                  </a:txBody>
                  <a:tcPr/>
                </a:tc>
                <a:extLst>
                  <a:ext uri="{0D108BD9-81ED-4DB2-BD59-A6C34878D82A}">
                    <a16:rowId xmlns:a16="http://schemas.microsoft.com/office/drawing/2014/main" val="10001"/>
                  </a:ext>
                </a:extLst>
              </a:tr>
              <a:tr h="370840">
                <a:tc>
                  <a:txBody>
                    <a:bodyPr/>
                    <a:lstStyle/>
                    <a:p>
                      <a:pPr algn="ctr"/>
                      <a:r>
                        <a:rPr lang="en-US" dirty="0"/>
                        <a:t>Checklist</a:t>
                      </a:r>
                    </a:p>
                  </a:txBody>
                  <a:tcPr/>
                </a:tc>
                <a:tc>
                  <a:txBody>
                    <a:bodyPr/>
                    <a:lstStyle/>
                    <a:p>
                      <a:pPr algn="ctr"/>
                      <a:r>
                        <a:rPr lang="en-US" dirty="0"/>
                        <a:t>Policies</a:t>
                      </a:r>
                    </a:p>
                  </a:txBody>
                  <a:tcPr/>
                </a:tc>
                <a:tc>
                  <a:txBody>
                    <a:bodyPr/>
                    <a:lstStyle/>
                    <a:p>
                      <a:pPr algn="ctr"/>
                      <a:r>
                        <a:rPr lang="en-US" dirty="0"/>
                        <a:t>Checklist</a:t>
                      </a:r>
                    </a:p>
                  </a:txBody>
                  <a:tcPr/>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5760" y="2754031"/>
            <a:ext cx="7033202" cy="3383280"/>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New, departing team member checklists:  </a:t>
            </a:r>
          </a:p>
          <a:p>
            <a:pPr lvl="1"/>
            <a:r>
              <a:rPr lang="en-US" dirty="0"/>
              <a:t>Example: Trilinos New Developer Checklist.</a:t>
            </a:r>
          </a:p>
          <a:p>
            <a:pPr lvl="1"/>
            <a:r>
              <a:rPr lang="en-US" dirty="0"/>
              <a:t>Simple – prevents omissions</a:t>
            </a:r>
          </a:p>
          <a:p>
            <a:pPr lvl="1"/>
            <a:r>
              <a:rPr lang="en-US" u="sng" dirty="0">
                <a:hlinkClick r:id="rId2"/>
              </a:rPr>
              <a:t>https://github.com/trilinos/Trilinos/wiki/New-Trilinos-Developers</a:t>
            </a:r>
            <a:endParaRPr lang="en-US" u="sng" dirty="0"/>
          </a:p>
          <a:p>
            <a:r>
              <a:rPr lang="en-US" dirty="0"/>
              <a:t>Steady state: Policy-driven. </a:t>
            </a:r>
          </a:p>
          <a:p>
            <a:pPr lvl="1"/>
            <a:r>
              <a:rPr lang="en-US" dirty="0"/>
              <a:t>Example: xSDK Community policies.</a:t>
            </a:r>
          </a:p>
          <a:p>
            <a:pPr lvl="1"/>
            <a:r>
              <a:rPr lang="en-US" dirty="0">
                <a:hlinkClick r:id="rId3"/>
              </a:rPr>
              <a:t>https://xsdk.info/policies/</a:t>
            </a:r>
            <a:r>
              <a:rPr lang="en-US" dirty="0"/>
              <a:t> </a:t>
            </a:r>
          </a:p>
        </p:txBody>
      </p:sp>
      <p:pic>
        <p:nvPicPr>
          <p:cNvPr id="4" name="Picture 3">
            <a:extLst>
              <a:ext uri="{FF2B5EF4-FFF2-40B4-BE49-F238E27FC236}">
                <a16:creationId xmlns:a16="http://schemas.microsoft.com/office/drawing/2014/main" id="{AD7E06B9-2C65-D745-A01D-B954885E9D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028" y="2170301"/>
            <a:ext cx="4039125" cy="1767573"/>
          </a:xfrm>
          <a:prstGeom prst="rect">
            <a:avLst/>
          </a:prstGeom>
        </p:spPr>
      </p:pic>
      <p:pic>
        <p:nvPicPr>
          <p:cNvPr id="8" name="Picture 7">
            <a:extLst>
              <a:ext uri="{FF2B5EF4-FFF2-40B4-BE49-F238E27FC236}">
                <a16:creationId xmlns:a16="http://schemas.microsoft.com/office/drawing/2014/main" id="{9BF5B610-4CAE-C346-91C9-A7D89FA37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7028" y="3880966"/>
            <a:ext cx="4039125" cy="2194543"/>
          </a:xfrm>
          <a:prstGeom prst="rect">
            <a:avLst/>
          </a:prstGeom>
        </p:spPr>
      </p:pic>
      <p:sp>
        <p:nvSpPr>
          <p:cNvPr id="9" name="TextBox 8">
            <a:extLst>
              <a:ext uri="{FF2B5EF4-FFF2-40B4-BE49-F238E27FC236}">
                <a16:creationId xmlns:a16="http://schemas.microsoft.com/office/drawing/2014/main" id="{4ADB838F-555A-5943-BDFE-AF1B6104585C}"/>
              </a:ext>
            </a:extLst>
          </p:cNvPr>
          <p:cNvSpPr txBox="1"/>
          <p:nvPr/>
        </p:nvSpPr>
        <p:spPr>
          <a:xfrm>
            <a:off x="8273778" y="1626858"/>
            <a:ext cx="2945624" cy="590931"/>
          </a:xfrm>
          <a:prstGeom prst="rect">
            <a:avLst/>
          </a:prstGeom>
          <a:noFill/>
        </p:spPr>
        <p:txBody>
          <a:bodyPr wrap="square" rtlCol="0">
            <a:spAutoFit/>
          </a:bodyPr>
          <a:lstStyle/>
          <a:p>
            <a:pPr algn="ctr">
              <a:lnSpc>
                <a:spcPct val="90000"/>
              </a:lnSpc>
            </a:pPr>
            <a:r>
              <a:rPr lang="en-US" dirty="0">
                <a:uFillTx/>
              </a:rPr>
              <a:t>New developer checklist snippet</a:t>
            </a:r>
          </a:p>
        </p:txBody>
      </p:sp>
    </p:spTree>
    <p:extLst>
      <p:ext uri="{BB962C8B-B14F-4D97-AF65-F5344CB8AC3E}">
        <p14:creationId xmlns:p14="http://schemas.microsoft.com/office/powerpoint/2010/main" val="3015907280"/>
      </p:ext>
    </p:extLst>
  </p:cSld>
  <p:clrMapOvr>
    <a:masterClrMapping/>
  </p:clrMapOvr>
  <mc:AlternateContent xmlns:mc="http://schemas.openxmlformats.org/markup-compatibility/2006" xmlns:p14="http://schemas.microsoft.com/office/powerpoint/2010/main">
    <mc:Choice Requires="p14">
      <p:transition spd="slow" p14:dur="2000" advTm="75102"/>
    </mc:Choice>
    <mc:Fallback xmlns="">
      <p:transition spd="slow" advTm="751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a:p>
        </p:txBody>
      </p:sp>
      <p:sp>
        <p:nvSpPr>
          <p:cNvPr id="6" name="Title 5"/>
          <p:cNvSpPr>
            <a:spLocks noGrp="1"/>
          </p:cNvSpPr>
          <p:nvPr>
            <p:ph type="title"/>
          </p:nvPr>
        </p:nvSpPr>
        <p:spPr/>
        <p:txBody>
          <a:bodyPr>
            <a:normAutofit/>
          </a:bodyPr>
          <a:lstStyle/>
          <a:p>
            <a:r>
              <a:rPr lang="en-US" dirty="0"/>
              <a:t>Agile Methodologies</a:t>
            </a:r>
          </a:p>
        </p:txBody>
      </p:sp>
      <p:sp>
        <p:nvSpPr>
          <p:cNvPr id="3" name="Slide Number Placeholder 2"/>
          <p:cNvSpPr>
            <a:spLocks noGrp="1"/>
          </p:cNvSpPr>
          <p:nvPr>
            <p:ph type="sldNum" sz="quarter" idx="11"/>
          </p:nvPr>
        </p:nvSpPr>
        <p:spPr/>
        <p:txBody>
          <a:bodyPr>
            <a:normAutofit/>
          </a:bodyPr>
          <a:lstStyle/>
          <a:p>
            <a:pPr eaLnBrk="1" latinLnBrk="0" hangingPunct="1"/>
            <a:fld id="{F0C94032-CD4C-4C25-B0C2-CEC720522D92}" type="slidenum">
              <a:rPr kumimoji="0" lang="en-US" smtClean="0"/>
              <a:pPr eaLnBrk="1" latinLnBrk="0" hangingPunct="1"/>
              <a:t>9</a:t>
            </a:fld>
            <a:endParaRPr kumimoji="0" lang="en-US" dirty="0">
              <a:solidFill>
                <a:srgbClr val="FFFFFF"/>
              </a:solidFill>
            </a:endParaRPr>
          </a:p>
        </p:txBody>
      </p:sp>
    </p:spTree>
    <p:extLst>
      <p:ext uri="{BB962C8B-B14F-4D97-AF65-F5344CB8AC3E}">
        <p14:creationId xmlns:p14="http://schemas.microsoft.com/office/powerpoint/2010/main" val="2964428896"/>
      </p:ext>
    </p:extLst>
  </p:cSld>
  <p:clrMapOvr>
    <a:masterClrMapping/>
  </p:clrMapOvr>
  <mc:AlternateContent xmlns:mc="http://schemas.openxmlformats.org/markup-compatibility/2006" xmlns:p14="http://schemas.microsoft.com/office/powerpoint/2010/main">
    <mc:Choice Requires="p14">
      <p:transition spd="slow" p14:dur="2000" advTm="2319"/>
    </mc:Choice>
    <mc:Fallback xmlns="">
      <p:transition spd="slow" advTm="2319"/>
    </mc:Fallback>
  </mc:AlternateContent>
</p:sld>
</file>

<file path=ppt/theme/theme1.xml><?xml version="1.0" encoding="utf-8"?>
<a:theme xmlns:a="http://schemas.openxmlformats.org/drawingml/2006/main" name="Presentations (Wide Screen)">
  <a:themeElements>
    <a:clrScheme name="ECP color palette">
      <a:dk1>
        <a:srgbClr val="000000"/>
      </a:dk1>
      <a:lt1>
        <a:srgbClr val="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Pr>
      <a:bodyPr rot="0" spcFirstLastPara="0" vertOverflow="overflow" horzOverflow="overflow" vert="horz" wrap="square" lIns="45720" tIns="45720" rIns="45720" bIns="45720" numCol="1" rtlCol="0" fromWordArt="0" anchor="ctr" anchorCtr="0" forceAA="0" compatLnSpc="1">
        <a:prstTxWarp prst="textNoShape">
          <a:avLst/>
        </a:prstTxWarp>
        <a:noAutofit/>
      </a:bodyPr>
      <a:lstStyle>
        <a:defPPr algn="ctr">
          <a:lnSpc>
            <a:spcPct val="90000"/>
          </a:lnSpc>
          <a:defRPr dirty="0" smtClean="0">
            <a:solidFill>
              <a:schemeClr val="tx1"/>
            </a:solidFill>
            <a:uFillTx/>
          </a:defRPr>
        </a:defPPr>
      </a:lstStyle>
      <a:style>
        <a:lnRef idx="0">
          <a:schemeClr val="accent1"/>
        </a:lnRef>
        <a:fillRef idx="3">
          <a:schemeClr val="accent1"/>
        </a:fillRef>
        <a:effectRef idx="3">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lnSpc>
            <a:spcPct val="90000"/>
          </a:lnSpc>
          <a:defRPr dirty="0" smtClean="0">
            <a:uFillTx/>
          </a:defRPr>
        </a:defPPr>
      </a:lstStyle>
    </a:txDef>
  </a:objectDefaults>
  <a:extraClrScheme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Presentations (Wide Screen)</Template>
  <TotalTime>26341</TotalTime>
  <Words>2753</Words>
  <Application>Microsoft Office PowerPoint</Application>
  <PresentationFormat>Custom</PresentationFormat>
  <Paragraphs>401</Paragraphs>
  <Slides>38</Slides>
  <Notes>1</Notes>
  <HiddenSlides>10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Arial Black</vt:lpstr>
      <vt:lpstr>Calibri</vt:lpstr>
      <vt:lpstr>Comic Sans MS</vt:lpstr>
      <vt:lpstr>Wingdings</vt:lpstr>
      <vt:lpstr>Wingdings 2</vt:lpstr>
      <vt:lpstr>Presentations (Wide Screen)</vt:lpstr>
      <vt:lpstr>1_Presentations (Wide Screen)</vt:lpstr>
      <vt:lpstr>Agile Methodologies</vt:lpstr>
      <vt:lpstr>License, Citation and Acknowledgements</vt:lpstr>
      <vt:lpstr>Outline</vt:lpstr>
      <vt:lpstr>Small Teams</vt:lpstr>
      <vt:lpstr>Small team interaction model</vt:lpstr>
      <vt:lpstr>Small team challenges</vt:lpstr>
      <vt:lpstr>Research Team Member Lifecycle</vt:lpstr>
      <vt:lpstr>Checklists &amp; Policies</vt:lpstr>
      <vt:lpstr>Agile Methodologies</vt:lpstr>
      <vt:lpstr>Why Agile?</vt:lpstr>
      <vt:lpstr>What is Agile?</vt:lpstr>
      <vt:lpstr>What is Agile?</vt:lpstr>
      <vt:lpstr>Principles behind the Agile Manifesto</vt:lpstr>
      <vt:lpstr>Principles behind the Agile Manifesto</vt:lpstr>
      <vt:lpstr>Getting Started with Agile</vt:lpstr>
      <vt:lpstr>Basic Kanban</vt:lpstr>
      <vt:lpstr>Kanban principles</vt:lpstr>
      <vt:lpstr>Personal Kanban</vt:lpstr>
      <vt:lpstr>Kanban tools</vt:lpstr>
      <vt:lpstr>Big question: How many tasks?</vt:lpstr>
      <vt:lpstr>Importance of “In Progress” concept for you</vt:lpstr>
      <vt:lpstr>Building on Kanban</vt:lpstr>
      <vt:lpstr>Building on Kanban</vt:lpstr>
      <vt:lpstr>Building on Kanban</vt:lpstr>
      <vt:lpstr>Building on Kanban</vt:lpstr>
      <vt:lpstr>Samples from Collegeville Org: Kanban Board</vt:lpstr>
      <vt:lpstr>Kanban in GitHub</vt:lpstr>
      <vt:lpstr>Building on Kanban</vt:lpstr>
      <vt:lpstr>Other Resources</vt:lpstr>
      <vt:lpstr>A Bit about Scrum: Roles</vt:lpstr>
      <vt:lpstr>A Bit about Scrum: Process</vt:lpstr>
      <vt:lpstr>Team Management Example - Practice</vt:lpstr>
      <vt:lpstr>Step 1: Create Issues-only GitHub repo</vt:lpstr>
      <vt:lpstr>Step 2: Define Team Policy</vt:lpstr>
      <vt:lpstr>Step 3a: Create Issues</vt:lpstr>
      <vt:lpstr>Step 3b: Create Initiation Checklist</vt:lpstr>
      <vt:lpstr>Step 4: Create Kanban Board</vt:lpstr>
      <vt:lpstr>Next Steps: Real Life</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 Donna Jo</dc:creator>
  <cp:lastModifiedBy>Bernholdt, David</cp:lastModifiedBy>
  <cp:revision>320</cp:revision>
  <cp:lastPrinted>2015-09-14T20:56:03Z</cp:lastPrinted>
  <dcterms:created xsi:type="dcterms:W3CDTF">2015-03-03T13:47:39Z</dcterms:created>
  <dcterms:modified xsi:type="dcterms:W3CDTF">2020-11-01T19:44:09Z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0x010100FD8C9FA997CE7149ACE841742BF8ADC0</vt:lpwstr>
  </property>
</Properties>
</file>